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74" r:id="rId3"/>
    <p:sldId id="258" r:id="rId4"/>
    <p:sldId id="259" r:id="rId5"/>
    <p:sldId id="260" r:id="rId6"/>
    <p:sldId id="266" r:id="rId7"/>
    <p:sldId id="261" r:id="rId8"/>
    <p:sldId id="264" r:id="rId9"/>
    <p:sldId id="277" r:id="rId10"/>
    <p:sldId id="267" r:id="rId11"/>
    <p:sldId id="268" r:id="rId12"/>
    <p:sldId id="269" r:id="rId13"/>
    <p:sldId id="270" r:id="rId14"/>
    <p:sldId id="271" r:id="rId15"/>
    <p:sldId id="275" r:id="rId16"/>
    <p:sldId id="276" r:id="rId17"/>
    <p:sldId id="265" r:id="rId18"/>
    <p:sldId id="262" r:id="rId19"/>
    <p:sldId id="26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2"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A61ED5-D25E-4DBF-8FB6-1C61A6981680}" type="datetimeFigureOut">
              <a:rPr lang="en-US" smtClean="0"/>
              <a:pPr/>
              <a:t>7/30/2010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4DD82D-856B-443F-980B-6B87067ED65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TAKE PICTURES as participants</a:t>
            </a:r>
            <a:r>
              <a:rPr lang="en-US" baseline="0" dirty="0" smtClean="0"/>
              <a:t> come in to use when making an example of the book.  </a:t>
            </a:r>
            <a:endParaRPr lang="en-US" dirty="0"/>
          </a:p>
        </p:txBody>
      </p:sp>
      <p:sp>
        <p:nvSpPr>
          <p:cNvPr id="4" name="Slide Number Placeholder 3"/>
          <p:cNvSpPr>
            <a:spLocks noGrp="1"/>
          </p:cNvSpPr>
          <p:nvPr>
            <p:ph type="sldNum" sz="quarter" idx="10"/>
          </p:nvPr>
        </p:nvSpPr>
        <p:spPr/>
        <p:txBody>
          <a:bodyPr/>
          <a:lstStyle/>
          <a:p>
            <a:fld id="{B64DD82D-856B-443F-980B-6B87067ED653}"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8A7499-0C50-46D1-8854-361C95522F42}" type="datetimeFigureOut">
              <a:rPr lang="en-US" smtClean="0"/>
              <a:pPr/>
              <a:t>7/30/2010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8A7499-0C50-46D1-8854-361C95522F42}" type="datetimeFigureOut">
              <a:rPr lang="en-US" smtClean="0"/>
              <a:pPr/>
              <a:t>7/30/2010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8A7499-0C50-46D1-8854-361C95522F42}" type="datetimeFigureOut">
              <a:rPr lang="en-US" smtClean="0"/>
              <a:pPr/>
              <a:t>7/30/2010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8A7499-0C50-46D1-8854-361C95522F42}" type="datetimeFigureOut">
              <a:rPr lang="en-US" smtClean="0"/>
              <a:pPr/>
              <a:t>7/30/2010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8A7499-0C50-46D1-8854-361C95522F42}" type="datetimeFigureOut">
              <a:rPr lang="en-US" smtClean="0"/>
              <a:pPr/>
              <a:t>7/30/2010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8A7499-0C50-46D1-8854-361C95522F42}" type="datetimeFigureOut">
              <a:rPr lang="en-US" smtClean="0"/>
              <a:pPr/>
              <a:t>7/30/2010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8A7499-0C50-46D1-8854-361C95522F42}" type="datetimeFigureOut">
              <a:rPr lang="en-US" smtClean="0"/>
              <a:pPr/>
              <a:t>7/30/2010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8A7499-0C50-46D1-8854-361C95522F42}" type="datetimeFigureOut">
              <a:rPr lang="en-US" smtClean="0"/>
              <a:pPr/>
              <a:t>7/30/2010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A7499-0C50-46D1-8854-361C95522F42}" type="datetimeFigureOut">
              <a:rPr lang="en-US" smtClean="0"/>
              <a:pPr/>
              <a:t>7/30/2010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8A7499-0C50-46D1-8854-361C95522F42}" type="datetimeFigureOut">
              <a:rPr lang="en-US" smtClean="0"/>
              <a:pPr/>
              <a:t>7/30/2010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8A7499-0C50-46D1-8854-361C95522F42}" type="datetimeFigureOut">
              <a:rPr lang="en-US" smtClean="0"/>
              <a:pPr/>
              <a:t>7/30/2010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B9461-56FB-43FA-9806-9708B5F258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A7499-0C50-46D1-8854-361C95522F42}" type="datetimeFigureOut">
              <a:rPr lang="en-US" smtClean="0"/>
              <a:pPr/>
              <a:t>7/30/2010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B9461-56FB-43FA-9806-9708B5F258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juliequast@hotmail.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http://www.dltk-teach.com/minibooks/index.htm"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mailto:juliequast@hotmail.com" TargetMode="External"/><Relationship Id="rId2" Type="http://schemas.openxmlformats.org/officeDocument/2006/relationships/image" Target="../media/image14.jpeg"/><Relationship Id="rId1" Type="http://schemas.openxmlformats.org/officeDocument/2006/relationships/slideLayout" Target="../slideLayouts/slideLayout6.xml"/><Relationship Id="rId5" Type="http://schemas.openxmlformats.org/officeDocument/2006/relationships/image" Target="../media/image15.wmf"/><Relationship Id="rId4" Type="http://schemas.openxmlformats.org/officeDocument/2006/relationships/hyperlink" Target="http://thereadinglady.wikispaces.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Who%20took%20the%20cookie.docx"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teacher%20made%20book%20name%20name%20who%20do%20you%20see.docx"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Examples%20of%20book%20ideas%20with%20pictures%20from%20your%20environment.rtf" TargetMode="External"/><Relationship Id="rId2" Type="http://schemas.openxmlformats.org/officeDocument/2006/relationships/image" Target="../media/image10.w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ulie\AppData\Local\Microsoft\Windows\Temporary Internet Files\Content.IE5\QTMQAE4D\MC900446602[1].jpg"/>
          <p:cNvPicPr>
            <a:picLocks noChangeAspect="1" noChangeArrowheads="1"/>
          </p:cNvPicPr>
          <p:nvPr/>
        </p:nvPicPr>
        <p:blipFill>
          <a:blip r:embed="rId3" cstate="print"/>
          <a:srcRect l="26667"/>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3810000" y="457200"/>
            <a:ext cx="5181600" cy="2209799"/>
          </a:xfrm>
        </p:spPr>
        <p:txBody>
          <a:bodyPr>
            <a:noAutofit/>
          </a:bodyPr>
          <a:lstStyle/>
          <a:p>
            <a:r>
              <a:rPr lang="en-US" sz="5200" b="1" dirty="0" smtClean="0">
                <a:latin typeface="Rockwell" pitchFamily="18" charset="0"/>
              </a:rPr>
              <a:t>“That’s Me!”</a:t>
            </a:r>
            <a:r>
              <a:rPr lang="en-US" b="1" dirty="0" smtClean="0">
                <a:solidFill>
                  <a:schemeClr val="bg1"/>
                </a:solidFill>
                <a:latin typeface="Rockwell" pitchFamily="18" charset="0"/>
              </a:rPr>
              <a:t/>
            </a:r>
            <a:br>
              <a:rPr lang="en-US" b="1" dirty="0" smtClean="0">
                <a:solidFill>
                  <a:schemeClr val="bg1"/>
                </a:solidFill>
                <a:latin typeface="Rockwell" pitchFamily="18" charset="0"/>
              </a:rPr>
            </a:br>
            <a:r>
              <a:rPr lang="en-US" sz="4000" dirty="0" smtClean="0">
                <a:solidFill>
                  <a:schemeClr val="bg1"/>
                </a:solidFill>
                <a:latin typeface="Rockwell" pitchFamily="18" charset="0"/>
              </a:rPr>
              <a:t>Using Technology to </a:t>
            </a:r>
            <a:br>
              <a:rPr lang="en-US" sz="4000" dirty="0" smtClean="0">
                <a:solidFill>
                  <a:schemeClr val="bg1"/>
                </a:solidFill>
                <a:latin typeface="Rockwell" pitchFamily="18" charset="0"/>
              </a:rPr>
            </a:br>
            <a:r>
              <a:rPr lang="en-US" sz="4000" dirty="0" smtClean="0">
                <a:solidFill>
                  <a:schemeClr val="bg1"/>
                </a:solidFill>
                <a:latin typeface="Rockwell" pitchFamily="18" charset="0"/>
              </a:rPr>
              <a:t>Increase Literacy</a:t>
            </a:r>
            <a:endParaRPr lang="en-US" sz="4000" dirty="0">
              <a:solidFill>
                <a:schemeClr val="bg1"/>
              </a:solidFill>
              <a:latin typeface="Rockwell" pitchFamily="18" charset="0"/>
            </a:endParaRPr>
          </a:p>
        </p:txBody>
      </p:sp>
      <p:sp>
        <p:nvSpPr>
          <p:cNvPr id="3" name="Subtitle 2"/>
          <p:cNvSpPr>
            <a:spLocks noGrp="1"/>
          </p:cNvSpPr>
          <p:nvPr>
            <p:ph type="subTitle" idx="1"/>
          </p:nvPr>
        </p:nvSpPr>
        <p:spPr>
          <a:xfrm>
            <a:off x="3048000" y="4876800"/>
            <a:ext cx="5105400" cy="1676400"/>
          </a:xfrm>
        </p:spPr>
        <p:txBody>
          <a:bodyPr>
            <a:normAutofit fontScale="85000" lnSpcReduction="20000"/>
          </a:bodyPr>
          <a:lstStyle/>
          <a:p>
            <a:r>
              <a:rPr lang="en-US" dirty="0" smtClean="0">
                <a:solidFill>
                  <a:schemeClr val="tx1"/>
                </a:solidFill>
                <a:latin typeface="Rockwell" pitchFamily="18" charset="0"/>
              </a:rPr>
              <a:t>Presented by: </a:t>
            </a:r>
          </a:p>
          <a:p>
            <a:r>
              <a:rPr lang="en-US" dirty="0" smtClean="0">
                <a:solidFill>
                  <a:schemeClr val="tx1"/>
                </a:solidFill>
                <a:latin typeface="Rockwell" pitchFamily="18" charset="0"/>
              </a:rPr>
              <a:t>Julie </a:t>
            </a:r>
            <a:r>
              <a:rPr lang="en-US" dirty="0" err="1" smtClean="0">
                <a:solidFill>
                  <a:schemeClr val="tx1"/>
                </a:solidFill>
                <a:latin typeface="Rockwell" pitchFamily="18" charset="0"/>
              </a:rPr>
              <a:t>Quast</a:t>
            </a:r>
            <a:r>
              <a:rPr lang="en-US" dirty="0" smtClean="0">
                <a:solidFill>
                  <a:schemeClr val="tx1"/>
                </a:solidFill>
                <a:latin typeface="Rockwell" pitchFamily="18" charset="0"/>
              </a:rPr>
              <a:t>, M.S.E.</a:t>
            </a:r>
          </a:p>
          <a:p>
            <a:r>
              <a:rPr lang="en-US" sz="2800" dirty="0" smtClean="0">
                <a:solidFill>
                  <a:schemeClr val="tx1"/>
                </a:solidFill>
                <a:latin typeface="Rockwell" pitchFamily="18" charset="0"/>
              </a:rPr>
              <a:t>National Board Certified Teacher</a:t>
            </a:r>
          </a:p>
          <a:p>
            <a:r>
              <a:rPr lang="en-US" sz="2800" dirty="0" smtClean="0">
                <a:solidFill>
                  <a:schemeClr val="tx1"/>
                </a:solidFill>
                <a:latin typeface="Rockwell" pitchFamily="18" charset="0"/>
                <a:hlinkClick r:id="rId4"/>
              </a:rPr>
              <a:t>juliequast@hotmail.com</a:t>
            </a:r>
            <a:r>
              <a:rPr lang="en-US" sz="2800" dirty="0" smtClean="0">
                <a:solidFill>
                  <a:schemeClr val="tx1"/>
                </a:solidFill>
                <a:latin typeface="Rockwell" pitchFamily="18" charset="0"/>
              </a:rPr>
              <a:t> </a:t>
            </a:r>
            <a:endParaRPr lang="en-US" sz="2800" dirty="0">
              <a:solidFill>
                <a:schemeClr val="tx1"/>
              </a:solidFill>
              <a:latin typeface="Rockwell"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382000" cy="6629400"/>
          </a:xfrm>
        </p:spPr>
        <p:txBody>
          <a:bodyPr>
            <a:normAutofit fontScale="90000"/>
          </a:bodyPr>
          <a:lstStyle/>
          <a:p>
            <a:pPr algn="l">
              <a:lnSpc>
                <a:spcPct val="150000"/>
              </a:lnSpc>
            </a:pPr>
            <a:r>
              <a:rPr lang="en-US" sz="3600" dirty="0" smtClean="0">
                <a:latin typeface="Rockwell" pitchFamily="18" charset="0"/>
              </a:rPr>
              <a:t>Decide which book you are creating. </a:t>
            </a:r>
            <a:br>
              <a:rPr lang="en-US" sz="3600" dirty="0" smtClean="0">
                <a:latin typeface="Rockwell" pitchFamily="18" charset="0"/>
              </a:rPr>
            </a:br>
            <a:r>
              <a:rPr lang="en-US" sz="3600" dirty="0" smtClean="0">
                <a:latin typeface="Rockwell" pitchFamily="18" charset="0"/>
              </a:rPr>
              <a:t>Take pictures of students. </a:t>
            </a:r>
            <a:br>
              <a:rPr lang="en-US" sz="3600" dirty="0" smtClean="0">
                <a:latin typeface="Rockwell" pitchFamily="18" charset="0"/>
              </a:rPr>
            </a:br>
            <a:r>
              <a:rPr lang="en-US" sz="3600" dirty="0" smtClean="0">
                <a:latin typeface="Rockwell" pitchFamily="18" charset="0"/>
              </a:rPr>
              <a:t>Upload photos to computer. </a:t>
            </a:r>
            <a:br>
              <a:rPr lang="en-US" sz="3600" dirty="0" smtClean="0">
                <a:latin typeface="Rockwell" pitchFamily="18" charset="0"/>
              </a:rPr>
            </a:br>
            <a:r>
              <a:rPr lang="en-US" sz="3600" dirty="0" smtClean="0">
                <a:latin typeface="Rockwell" pitchFamily="18" charset="0"/>
              </a:rPr>
              <a:t>SAVE photos where you can find them!</a:t>
            </a:r>
            <a:br>
              <a:rPr lang="en-US" sz="3600" dirty="0" smtClean="0">
                <a:latin typeface="Rockwell" pitchFamily="18" charset="0"/>
              </a:rPr>
            </a:br>
            <a:r>
              <a:rPr lang="en-US" sz="3600" dirty="0" smtClean="0">
                <a:latin typeface="Rockwell" pitchFamily="18" charset="0"/>
              </a:rPr>
              <a:t>Open word processor. </a:t>
            </a:r>
            <a:br>
              <a:rPr lang="en-US" sz="3600" dirty="0" smtClean="0">
                <a:latin typeface="Rockwell" pitchFamily="18" charset="0"/>
              </a:rPr>
            </a:br>
            <a:r>
              <a:rPr lang="en-US" sz="3600" dirty="0" smtClean="0">
                <a:latin typeface="Rockwell" pitchFamily="18" charset="0"/>
              </a:rPr>
              <a:t>Type text and insert photos. </a:t>
            </a:r>
            <a:br>
              <a:rPr lang="en-US" sz="3600" dirty="0" smtClean="0">
                <a:latin typeface="Rockwell" pitchFamily="18" charset="0"/>
              </a:rPr>
            </a:br>
            <a:r>
              <a:rPr lang="en-US" sz="3600" dirty="0" smtClean="0">
                <a:latin typeface="Rockwell" pitchFamily="18" charset="0"/>
              </a:rPr>
              <a:t>Print and bind! </a:t>
            </a:r>
            <a:br>
              <a:rPr lang="en-US" sz="3600" dirty="0" smtClean="0">
                <a:latin typeface="Rockwell" pitchFamily="18" charset="0"/>
              </a:rPr>
            </a:br>
            <a:r>
              <a:rPr lang="en-US" sz="3600" dirty="0" smtClean="0">
                <a:latin typeface="Rockwell" pitchFamily="18" charset="0"/>
              </a:rPr>
              <a:t>READ, READ, READ!!!  </a:t>
            </a:r>
            <a:r>
              <a:rPr lang="en-US" sz="3600" dirty="0" smtClean="0">
                <a:latin typeface="Rockwell" pitchFamily="18" charset="0"/>
                <a:sym typeface="Wingdings" pitchFamily="2" charset="2"/>
              </a:rPr>
              <a:t>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endParaRPr lang="en-US" sz="3600" dirty="0">
              <a:latin typeface="Rockwell" pitchFamily="18" charset="0"/>
            </a:endParaRPr>
          </a:p>
        </p:txBody>
      </p:sp>
      <p:sp>
        <p:nvSpPr>
          <p:cNvPr id="4" name="Rectangle 3"/>
          <p:cNvSpPr/>
          <p:nvPr/>
        </p:nvSpPr>
        <p:spPr>
          <a:xfrm>
            <a:off x="838200" y="0"/>
            <a:ext cx="7467600" cy="769441"/>
          </a:xfrm>
          <a:prstGeom prst="rect">
            <a:avLst/>
          </a:prstGeom>
        </p:spPr>
        <p:txBody>
          <a:bodyPr wrap="square">
            <a:spAutoFit/>
          </a:bodyPr>
          <a:lstStyle/>
          <a:p>
            <a:pPr algn="ctr"/>
            <a:r>
              <a:rPr lang="en-US" sz="4400" b="1" dirty="0" smtClean="0">
                <a:latin typeface="Rockwell" pitchFamily="18" charset="0"/>
              </a:rPr>
              <a:t>How To</a:t>
            </a:r>
            <a:endParaRPr lang="en-US" sz="4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382000" cy="4724400"/>
          </a:xfrm>
        </p:spPr>
        <p:txBody>
          <a:bodyPr>
            <a:normAutofit/>
          </a:bodyPr>
          <a:lstStyle/>
          <a:p>
            <a:pPr algn="l"/>
            <a:r>
              <a:rPr lang="en-US" sz="3600" dirty="0" smtClean="0">
                <a:latin typeface="Rockwell" pitchFamily="18" charset="0"/>
              </a:rPr>
              <a:t>Two Options: </a:t>
            </a:r>
            <a:br>
              <a:rPr lang="en-US" sz="3600" dirty="0" smtClean="0">
                <a:latin typeface="Rockwell" pitchFamily="18" charset="0"/>
              </a:rPr>
            </a:br>
            <a:r>
              <a:rPr lang="en-US" sz="3600" dirty="0">
                <a:latin typeface="Rockwell" pitchFamily="18" charset="0"/>
              </a:rPr>
              <a:t/>
            </a:r>
            <a:br>
              <a:rPr lang="en-US" sz="3600" dirty="0">
                <a:latin typeface="Rockwell" pitchFamily="18" charset="0"/>
              </a:rPr>
            </a:br>
            <a:r>
              <a:rPr lang="en-US" sz="3600" dirty="0" smtClean="0">
                <a:latin typeface="Rockwell" pitchFamily="18" charset="0"/>
              </a:rPr>
              <a:t>1.  Connect camera to computer using USB cord. </a:t>
            </a:r>
            <a:br>
              <a:rPr lang="en-US" sz="3600" dirty="0" smtClean="0">
                <a:latin typeface="Rockwell" pitchFamily="18" charset="0"/>
              </a:rPr>
            </a:br>
            <a:r>
              <a:rPr lang="en-US" sz="3600" dirty="0">
                <a:latin typeface="Rockwell" pitchFamily="18" charset="0"/>
              </a:rPr>
              <a:t/>
            </a:r>
            <a:br>
              <a:rPr lang="en-US" sz="3600" dirty="0">
                <a:latin typeface="Rockwell" pitchFamily="18" charset="0"/>
              </a:rPr>
            </a:br>
            <a:r>
              <a:rPr lang="en-US" sz="3600" dirty="0" smtClean="0">
                <a:latin typeface="Rockwell" pitchFamily="18" charset="0"/>
              </a:rPr>
              <a:t>2. Insert Scan Disc memory card in computer. </a:t>
            </a:r>
            <a:endParaRPr lang="en-US" sz="3600" dirty="0">
              <a:latin typeface="Rockwell" pitchFamily="18" charset="0"/>
            </a:endParaRPr>
          </a:p>
        </p:txBody>
      </p:sp>
      <p:sp>
        <p:nvSpPr>
          <p:cNvPr id="4" name="Rectangle 3"/>
          <p:cNvSpPr/>
          <p:nvPr/>
        </p:nvSpPr>
        <p:spPr>
          <a:xfrm>
            <a:off x="990600" y="304800"/>
            <a:ext cx="7467600" cy="769441"/>
          </a:xfrm>
          <a:prstGeom prst="rect">
            <a:avLst/>
          </a:prstGeom>
        </p:spPr>
        <p:txBody>
          <a:bodyPr wrap="square">
            <a:spAutoFit/>
          </a:bodyPr>
          <a:lstStyle/>
          <a:p>
            <a:pPr algn="ctr"/>
            <a:r>
              <a:rPr lang="en-US" sz="4400" b="1" dirty="0" smtClean="0">
                <a:latin typeface="Rockwell" pitchFamily="18" charset="0"/>
              </a:rPr>
              <a:t>How To Upload Photos</a:t>
            </a:r>
            <a:endParaRPr lang="en-US" sz="4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382000" cy="5181600"/>
          </a:xfrm>
        </p:spPr>
        <p:txBody>
          <a:bodyPr>
            <a:normAutofit/>
          </a:bodyPr>
          <a:lstStyle/>
          <a:p>
            <a:pPr algn="l"/>
            <a:r>
              <a:rPr lang="en-US" sz="3600" dirty="0" smtClean="0">
                <a:latin typeface="Rockwell" pitchFamily="18" charset="0"/>
              </a:rPr>
              <a:t>Select “Import”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Select destination for pictures.  VERY  important! </a:t>
            </a:r>
            <a:r>
              <a:rPr lang="en-US" sz="3600" dirty="0" smtClean="0">
                <a:latin typeface="Rockwell" pitchFamily="18" charset="0"/>
                <a:sym typeface="Wingdings" pitchFamily="2" charset="2"/>
              </a:rPr>
              <a:t> </a:t>
            </a:r>
            <a:r>
              <a:rPr lang="en-US" sz="3600" dirty="0" smtClean="0">
                <a:latin typeface="Rockwell" pitchFamily="18" charset="0"/>
                <a:sym typeface="Wingdings" pitchFamily="2" charset="2"/>
              </a:rPr>
              <a:t/>
            </a:r>
            <a:br>
              <a:rPr lang="en-US" sz="3600" dirty="0" smtClean="0">
                <a:latin typeface="Rockwell" pitchFamily="18" charset="0"/>
                <a:sym typeface="Wingdings" pitchFamily="2" charset="2"/>
              </a:rPr>
            </a:br>
            <a:r>
              <a:rPr lang="en-US" sz="3600" dirty="0" smtClean="0">
                <a:latin typeface="Rockwell" pitchFamily="18" charset="0"/>
                <a:sym typeface="Wingdings" pitchFamily="2" charset="2"/>
              </a:rPr>
              <a:t/>
            </a:r>
            <a:br>
              <a:rPr lang="en-US" sz="3600" dirty="0" smtClean="0">
                <a:latin typeface="Rockwell" pitchFamily="18" charset="0"/>
                <a:sym typeface="Wingdings" pitchFamily="2" charset="2"/>
              </a:rPr>
            </a:br>
            <a:r>
              <a:rPr lang="en-US" sz="3600" dirty="0" smtClean="0">
                <a:latin typeface="Rockwell" pitchFamily="18" charset="0"/>
                <a:sym typeface="Wingdings" pitchFamily="2" charset="2"/>
              </a:rPr>
              <a:t>Save photos. </a:t>
            </a:r>
            <a:r>
              <a:rPr lang="en-US" sz="3600" dirty="0" smtClean="0">
                <a:latin typeface="Rockwell" pitchFamily="18" charset="0"/>
                <a:sym typeface="Wingdings" pitchFamily="2" charset="2"/>
              </a:rPr>
              <a:t> </a:t>
            </a:r>
            <a:br>
              <a:rPr lang="en-US" sz="3600" dirty="0" smtClean="0">
                <a:latin typeface="Rockwell" pitchFamily="18" charset="0"/>
                <a:sym typeface="Wingdings" pitchFamily="2" charset="2"/>
              </a:rPr>
            </a:br>
            <a:r>
              <a:rPr lang="en-US" sz="3600" dirty="0" smtClean="0">
                <a:latin typeface="Rockwell" pitchFamily="18" charset="0"/>
                <a:sym typeface="Wingdings" pitchFamily="2" charset="2"/>
              </a:rPr>
              <a:t/>
            </a:r>
            <a:br>
              <a:rPr lang="en-US" sz="3600" dirty="0" smtClean="0">
                <a:latin typeface="Rockwell" pitchFamily="18" charset="0"/>
                <a:sym typeface="Wingdings" pitchFamily="2" charset="2"/>
              </a:rPr>
            </a:br>
            <a:r>
              <a:rPr lang="en-US" sz="3600" dirty="0" smtClean="0">
                <a:latin typeface="Rockwell" pitchFamily="18" charset="0"/>
                <a:sym typeface="Wingdings" pitchFamily="2" charset="2"/>
              </a:rPr>
              <a:t>Not necessary to rename each picture, but could be helpful. </a:t>
            </a:r>
            <a:endParaRPr lang="en-US" sz="3600" dirty="0">
              <a:latin typeface="Rockwell" pitchFamily="18" charset="0"/>
            </a:endParaRPr>
          </a:p>
        </p:txBody>
      </p:sp>
      <p:sp>
        <p:nvSpPr>
          <p:cNvPr id="4" name="Rectangle 3"/>
          <p:cNvSpPr/>
          <p:nvPr/>
        </p:nvSpPr>
        <p:spPr>
          <a:xfrm>
            <a:off x="990600" y="304800"/>
            <a:ext cx="7467600" cy="1323439"/>
          </a:xfrm>
          <a:prstGeom prst="rect">
            <a:avLst/>
          </a:prstGeom>
        </p:spPr>
        <p:txBody>
          <a:bodyPr wrap="square">
            <a:spAutoFit/>
          </a:bodyPr>
          <a:lstStyle/>
          <a:p>
            <a:pPr algn="ctr"/>
            <a:r>
              <a:rPr lang="en-US" sz="4400" b="1" dirty="0" smtClean="0">
                <a:latin typeface="Rockwell" pitchFamily="18" charset="0"/>
              </a:rPr>
              <a:t>How To Upload Photos </a:t>
            </a:r>
            <a:r>
              <a:rPr lang="en-US" sz="3600" dirty="0" smtClean="0">
                <a:latin typeface="Rockwell" pitchFamily="18" charset="0"/>
              </a:rPr>
              <a:t>Continued</a:t>
            </a:r>
            <a:endParaRPr lang="en-US" sz="3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382000" cy="4724400"/>
          </a:xfrm>
        </p:spPr>
        <p:txBody>
          <a:bodyPr>
            <a:normAutofit/>
          </a:bodyPr>
          <a:lstStyle/>
          <a:p>
            <a:pPr algn="l"/>
            <a:r>
              <a:rPr lang="en-US" sz="3600" dirty="0" smtClean="0">
                <a:latin typeface="Rockwell" pitchFamily="18" charset="0"/>
              </a:rPr>
              <a:t>Pictures are inserted individually.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Select “Insert” </a:t>
            </a:r>
            <a:br>
              <a:rPr lang="en-US" sz="3600" dirty="0" smtClean="0">
                <a:latin typeface="Rockwell" pitchFamily="18" charset="0"/>
              </a:rPr>
            </a:br>
            <a:r>
              <a:rPr lang="en-US" sz="3600" dirty="0">
                <a:latin typeface="Rockwell" pitchFamily="18" charset="0"/>
              </a:rPr>
              <a:t>	</a:t>
            </a:r>
            <a:r>
              <a:rPr lang="en-US" sz="3600" dirty="0" smtClean="0">
                <a:latin typeface="Rockwell" pitchFamily="18" charset="0"/>
              </a:rPr>
              <a:t>then “Picture” </a:t>
            </a:r>
            <a:br>
              <a:rPr lang="en-US" sz="3600" dirty="0" smtClean="0">
                <a:latin typeface="Rockwell" pitchFamily="18" charset="0"/>
              </a:rPr>
            </a:br>
            <a:r>
              <a:rPr lang="en-US" sz="3600" dirty="0" smtClean="0">
                <a:latin typeface="Rockwell" pitchFamily="18" charset="0"/>
              </a:rPr>
              <a:t>find file, select picture, click “Insert” </a:t>
            </a:r>
            <a:endParaRPr lang="en-US" sz="3600" dirty="0">
              <a:latin typeface="Rockwell" pitchFamily="18" charset="0"/>
            </a:endParaRPr>
          </a:p>
        </p:txBody>
      </p:sp>
      <p:sp>
        <p:nvSpPr>
          <p:cNvPr id="4" name="Rectangle 3"/>
          <p:cNvSpPr/>
          <p:nvPr/>
        </p:nvSpPr>
        <p:spPr>
          <a:xfrm>
            <a:off x="990600" y="304800"/>
            <a:ext cx="7467600" cy="769441"/>
          </a:xfrm>
          <a:prstGeom prst="rect">
            <a:avLst/>
          </a:prstGeom>
        </p:spPr>
        <p:txBody>
          <a:bodyPr wrap="square">
            <a:spAutoFit/>
          </a:bodyPr>
          <a:lstStyle/>
          <a:p>
            <a:pPr algn="ctr"/>
            <a:r>
              <a:rPr lang="en-US" sz="4400" b="1" dirty="0" smtClean="0">
                <a:latin typeface="Rockwell" pitchFamily="18" charset="0"/>
              </a:rPr>
              <a:t>How To Insert Photos</a:t>
            </a:r>
            <a:endParaRPr lang="en-US"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382000" cy="4724400"/>
          </a:xfrm>
        </p:spPr>
        <p:txBody>
          <a:bodyPr>
            <a:normAutofit/>
          </a:bodyPr>
          <a:lstStyle/>
          <a:p>
            <a:pPr algn="l"/>
            <a:r>
              <a:rPr lang="en-US" sz="3600" dirty="0" smtClean="0">
                <a:latin typeface="Rockwell" pitchFamily="18" charset="0"/>
              </a:rPr>
              <a:t>Click on the picture. Boxes will be around picture when it is selected. </a:t>
            </a:r>
            <a:br>
              <a:rPr lang="en-US" sz="3600" dirty="0" smtClean="0">
                <a:latin typeface="Rockwell" pitchFamily="18" charset="0"/>
              </a:rPr>
            </a:br>
            <a:r>
              <a:rPr lang="en-US" sz="3600" dirty="0" smtClean="0">
                <a:latin typeface="Rockwell" pitchFamily="18" charset="0"/>
              </a:rPr>
              <a:t>Use the boxes to resize the picture.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Select format to crop picture. Cropping allows you to remove part of the picture.   Example: </a:t>
            </a:r>
            <a:br>
              <a:rPr lang="en-US" sz="3600" dirty="0" smtClean="0">
                <a:latin typeface="Rockwell" pitchFamily="18" charset="0"/>
              </a:rPr>
            </a:br>
            <a:endParaRPr lang="en-US" sz="3600" dirty="0">
              <a:latin typeface="Rockwell" pitchFamily="18" charset="0"/>
            </a:endParaRPr>
          </a:p>
        </p:txBody>
      </p:sp>
      <p:sp>
        <p:nvSpPr>
          <p:cNvPr id="4" name="Rectangle 3"/>
          <p:cNvSpPr/>
          <p:nvPr/>
        </p:nvSpPr>
        <p:spPr>
          <a:xfrm>
            <a:off x="990600" y="304800"/>
            <a:ext cx="7467600" cy="769441"/>
          </a:xfrm>
          <a:prstGeom prst="rect">
            <a:avLst/>
          </a:prstGeom>
        </p:spPr>
        <p:txBody>
          <a:bodyPr wrap="square">
            <a:spAutoFit/>
          </a:bodyPr>
          <a:lstStyle/>
          <a:p>
            <a:pPr algn="ctr"/>
            <a:r>
              <a:rPr lang="en-US" sz="4400" b="1" dirty="0" smtClean="0">
                <a:latin typeface="Rockwell" pitchFamily="18" charset="0"/>
              </a:rPr>
              <a:t>How To Edit Pictures</a:t>
            </a:r>
          </a:p>
        </p:txBody>
      </p:sp>
      <p:pic>
        <p:nvPicPr>
          <p:cNvPr id="9219" name="Picture 3" descr="C:\Program Files\Microsoft Office\MEDIA\CAGCAT10\j0183328.wmf"/>
          <p:cNvPicPr>
            <a:picLocks noChangeAspect="1" noChangeArrowheads="1"/>
          </p:cNvPicPr>
          <p:nvPr/>
        </p:nvPicPr>
        <p:blipFill>
          <a:blip r:embed="rId2" cstate="print"/>
          <a:srcRect/>
          <a:stretch>
            <a:fillRect/>
          </a:stretch>
        </p:blipFill>
        <p:spPr bwMode="auto">
          <a:xfrm>
            <a:off x="2209800" y="5403602"/>
            <a:ext cx="1447800" cy="1454398"/>
          </a:xfrm>
          <a:prstGeom prst="rect">
            <a:avLst/>
          </a:prstGeom>
          <a:noFill/>
        </p:spPr>
      </p:pic>
      <p:pic>
        <p:nvPicPr>
          <p:cNvPr id="7" name="Picture 3" descr="C:\Program Files\Microsoft Office\MEDIA\CAGCAT10\j0183328.wmf"/>
          <p:cNvPicPr>
            <a:picLocks noChangeAspect="1" noChangeArrowheads="1"/>
          </p:cNvPicPr>
          <p:nvPr/>
        </p:nvPicPr>
        <p:blipFill>
          <a:blip r:embed="rId2" cstate="print"/>
          <a:srcRect t="31889" b="26196"/>
          <a:stretch>
            <a:fillRect/>
          </a:stretch>
        </p:blipFill>
        <p:spPr bwMode="auto">
          <a:xfrm>
            <a:off x="4953000" y="5867400"/>
            <a:ext cx="1447800" cy="6096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382000" cy="5334000"/>
          </a:xfrm>
        </p:spPr>
        <p:txBody>
          <a:bodyPr>
            <a:normAutofit fontScale="90000"/>
          </a:bodyPr>
          <a:lstStyle/>
          <a:p>
            <a:pPr algn="l"/>
            <a:r>
              <a:rPr lang="en-US" sz="3600" dirty="0" smtClean="0">
                <a:latin typeface="Rockwell" pitchFamily="18" charset="0"/>
              </a:rPr>
              <a:t>Make </a:t>
            </a:r>
            <a:r>
              <a:rPr lang="en-US" sz="3600" b="1" dirty="0" smtClean="0">
                <a:latin typeface="Rockwell" pitchFamily="18" charset="0"/>
              </a:rPr>
              <a:t>margins small </a:t>
            </a:r>
            <a:r>
              <a:rPr lang="en-US" sz="3600" dirty="0" smtClean="0">
                <a:latin typeface="Rockwell" pitchFamily="18" charset="0"/>
              </a:rPr>
              <a:t>(0.3 top, left, right, and bottom)</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Make your </a:t>
            </a:r>
            <a:r>
              <a:rPr lang="en-US" sz="3600" b="1" dirty="0" smtClean="0">
                <a:latin typeface="Rockwell" pitchFamily="18" charset="0"/>
              </a:rPr>
              <a:t>font big</a:t>
            </a:r>
            <a:r>
              <a:rPr lang="en-US" sz="3600" dirty="0" smtClean="0">
                <a:latin typeface="Rockwell" pitchFamily="18" charset="0"/>
              </a:rPr>
              <a:t>! (around 42 depending on the amount of text and size of picture.) </a:t>
            </a:r>
            <a:br>
              <a:rPr lang="en-US" sz="3600" dirty="0" smtClean="0">
                <a:latin typeface="Rockwell" pitchFamily="18" charset="0"/>
              </a:rPr>
            </a:br>
            <a:r>
              <a:rPr lang="en-US" sz="3600" dirty="0" smtClean="0">
                <a:latin typeface="Rockwell" pitchFamily="18" charset="0"/>
              </a:rPr>
              <a:t> </a:t>
            </a:r>
            <a:br>
              <a:rPr lang="en-US" sz="3600" dirty="0" smtClean="0">
                <a:latin typeface="Rockwell" pitchFamily="18" charset="0"/>
              </a:rPr>
            </a:br>
            <a:r>
              <a:rPr lang="en-US" sz="3600" dirty="0" smtClean="0">
                <a:latin typeface="Rockwell" pitchFamily="18" charset="0"/>
              </a:rPr>
              <a:t>Use </a:t>
            </a:r>
            <a:r>
              <a:rPr lang="en-US" sz="3600" b="1" dirty="0" smtClean="0">
                <a:latin typeface="Rockwell" pitchFamily="18" charset="0"/>
              </a:rPr>
              <a:t>repetitive text </a:t>
            </a:r>
            <a:r>
              <a:rPr lang="en-US" sz="3600" dirty="0" smtClean="0">
                <a:latin typeface="Rockwell" pitchFamily="18" charset="0"/>
              </a:rPr>
              <a:t>for easy reading.  Students should be able to pseudo-read (pretend read) the book.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Limit amount of text and objects on each page.  Make your books reader friendly!  </a:t>
            </a:r>
            <a:endParaRPr lang="en-US" sz="3600" dirty="0">
              <a:latin typeface="Rockwell" pitchFamily="18" charset="0"/>
            </a:endParaRPr>
          </a:p>
        </p:txBody>
      </p:sp>
      <p:sp>
        <p:nvSpPr>
          <p:cNvPr id="4" name="Rectangle 3"/>
          <p:cNvSpPr/>
          <p:nvPr/>
        </p:nvSpPr>
        <p:spPr>
          <a:xfrm>
            <a:off x="990600" y="-152400"/>
            <a:ext cx="7467600" cy="769441"/>
          </a:xfrm>
          <a:prstGeom prst="rect">
            <a:avLst/>
          </a:prstGeom>
        </p:spPr>
        <p:txBody>
          <a:bodyPr wrap="square">
            <a:spAutoFit/>
          </a:bodyPr>
          <a:lstStyle/>
          <a:p>
            <a:pPr algn="ctr"/>
            <a:r>
              <a:rPr lang="en-US" sz="4400" b="1" dirty="0" smtClean="0">
                <a:latin typeface="Rockwell" pitchFamily="18" charset="0"/>
              </a:rPr>
              <a:t>TIPS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82000" cy="5334000"/>
          </a:xfrm>
        </p:spPr>
        <p:txBody>
          <a:bodyPr>
            <a:normAutofit/>
          </a:bodyPr>
          <a:lstStyle/>
          <a:p>
            <a:pPr algn="l"/>
            <a:r>
              <a:rPr lang="en-US" sz="3600" dirty="0" smtClean="0">
                <a:latin typeface="Rockwell" pitchFamily="18" charset="0"/>
              </a:rPr>
              <a:t>Copy and paste pages </a:t>
            </a:r>
            <a:r>
              <a:rPr lang="en-US" sz="3600" dirty="0" smtClean="0">
                <a:latin typeface="Rockwell" pitchFamily="18" charset="0"/>
              </a:rPr>
              <a:t>to save time</a:t>
            </a:r>
            <a:r>
              <a:rPr lang="en-US" sz="3600" dirty="0" smtClean="0">
                <a:latin typeface="Rockwell" pitchFamily="18" charset="0"/>
              </a:rPr>
              <a:t>.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Use clipart from online or your </a:t>
            </a:r>
            <a:r>
              <a:rPr lang="en-US" sz="3600" dirty="0" smtClean="0">
                <a:latin typeface="Rockwell" pitchFamily="18" charset="0"/>
              </a:rPr>
              <a:t>computer to create pages in your books.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To move photos select picture when you see the “four arrows” then drag to new position. </a:t>
            </a:r>
            <a:endParaRPr lang="en-US" sz="3600" dirty="0">
              <a:latin typeface="Rockwell" pitchFamily="18" charset="0"/>
            </a:endParaRPr>
          </a:p>
        </p:txBody>
      </p:sp>
      <p:sp>
        <p:nvSpPr>
          <p:cNvPr id="4" name="Rectangle 3"/>
          <p:cNvSpPr/>
          <p:nvPr/>
        </p:nvSpPr>
        <p:spPr>
          <a:xfrm>
            <a:off x="990600" y="0"/>
            <a:ext cx="7467600" cy="769441"/>
          </a:xfrm>
          <a:prstGeom prst="rect">
            <a:avLst/>
          </a:prstGeom>
        </p:spPr>
        <p:txBody>
          <a:bodyPr wrap="square">
            <a:spAutoFit/>
          </a:bodyPr>
          <a:lstStyle/>
          <a:p>
            <a:pPr algn="ctr"/>
            <a:r>
              <a:rPr lang="en-US" sz="4400" b="1" dirty="0" smtClean="0">
                <a:latin typeface="Rockwell" pitchFamily="18" charset="0"/>
              </a:rPr>
              <a:t>TIPS </a:t>
            </a:r>
            <a:r>
              <a:rPr lang="en-US" sz="2200" b="1" dirty="0" smtClean="0">
                <a:latin typeface="Rockwell" pitchFamily="18" charset="0"/>
              </a:rPr>
              <a:t>continued…</a:t>
            </a:r>
            <a:r>
              <a:rPr lang="en-US" sz="4400" b="1" dirty="0" smtClean="0">
                <a:latin typeface="Rockwell" pitchFamily="18" charset="0"/>
              </a:rPr>
              <a:t> </a:t>
            </a:r>
            <a:endParaRPr lang="en-US" sz="4400" b="1" dirty="0" smtClean="0">
              <a:latin typeface="Rockwell" pitchFamily="18" charset="0"/>
            </a:endParaRPr>
          </a:p>
        </p:txBody>
      </p:sp>
      <p:sp>
        <p:nvSpPr>
          <p:cNvPr id="5" name="Quad Arrow 4"/>
          <p:cNvSpPr/>
          <p:nvPr/>
        </p:nvSpPr>
        <p:spPr>
          <a:xfrm>
            <a:off x="3657600" y="5334000"/>
            <a:ext cx="609600" cy="609600"/>
          </a:xfrm>
          <a:prstGeom prst="quad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26" name="Picture 2" descr="C:\Users\Julie\AppData\Local\Microsoft\Windows\Temporary Internet Files\Content.IE5\VRBOV0OL\MC900389740[1].wmf"/>
          <p:cNvPicPr>
            <a:picLocks noChangeAspect="1" noChangeArrowheads="1"/>
          </p:cNvPicPr>
          <p:nvPr/>
        </p:nvPicPr>
        <p:blipFill>
          <a:blip r:embed="rId2" cstate="print"/>
          <a:srcRect/>
          <a:stretch>
            <a:fillRect/>
          </a:stretch>
        </p:blipFill>
        <p:spPr bwMode="auto">
          <a:xfrm>
            <a:off x="7696200" y="1524000"/>
            <a:ext cx="1048817" cy="183977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382000" cy="6629400"/>
          </a:xfrm>
        </p:spPr>
        <p:txBody>
          <a:bodyPr>
            <a:normAutofit fontScale="90000"/>
          </a:bodyPr>
          <a:lstStyle/>
          <a:p>
            <a:pPr algn="l"/>
            <a:r>
              <a:rPr lang="en-US" sz="3600" dirty="0" smtClean="0">
                <a:latin typeface="Rockwell" pitchFamily="18" charset="0"/>
              </a:rPr>
              <a:t>Don’t limit yourself to BOOKS!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b="1" dirty="0" smtClean="0">
                <a:latin typeface="Rockwell" pitchFamily="18" charset="0"/>
              </a:rPr>
              <a:t>Try these other ITEMS: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puzzles, name match, memory, </a:t>
            </a:r>
            <a:br>
              <a:rPr lang="en-US" sz="3600" dirty="0" smtClean="0">
                <a:latin typeface="Rockwell" pitchFamily="18" charset="0"/>
              </a:rPr>
            </a:br>
            <a:r>
              <a:rPr lang="en-US" sz="3600" dirty="0" smtClean="0">
                <a:latin typeface="Rockwell" pitchFamily="18" charset="0"/>
              </a:rPr>
              <a:t>“I spy” somebody’s name or picture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Makes great gifts! </a:t>
            </a:r>
            <a:br>
              <a:rPr lang="en-US" sz="3600" dirty="0" smtClean="0">
                <a:latin typeface="Rockwell" pitchFamily="18" charset="0"/>
              </a:rPr>
            </a:br>
            <a:r>
              <a:rPr lang="en-US" sz="3600" dirty="0" smtClean="0">
                <a:latin typeface="Rockwell" pitchFamily="18" charset="0"/>
              </a:rPr>
              <a:t>Excellent Public Relations opportunity for Websites, Brochures, etc. (always make sure you have permission to use photos)</a:t>
            </a:r>
            <a:br>
              <a:rPr lang="en-US" sz="3600" dirty="0" smtClean="0">
                <a:latin typeface="Rockwell" pitchFamily="18" charset="0"/>
              </a:rPr>
            </a:br>
            <a:endParaRPr lang="en-US" sz="3600" dirty="0">
              <a:latin typeface="Rockwell" pitchFamily="18" charset="0"/>
            </a:endParaRPr>
          </a:p>
        </p:txBody>
      </p:sp>
      <p:sp>
        <p:nvSpPr>
          <p:cNvPr id="4" name="Rectangle 3"/>
          <p:cNvSpPr/>
          <p:nvPr/>
        </p:nvSpPr>
        <p:spPr>
          <a:xfrm>
            <a:off x="76200" y="228600"/>
            <a:ext cx="7467600" cy="769441"/>
          </a:xfrm>
          <a:prstGeom prst="rect">
            <a:avLst/>
          </a:prstGeom>
        </p:spPr>
        <p:txBody>
          <a:bodyPr wrap="square">
            <a:spAutoFit/>
          </a:bodyPr>
          <a:lstStyle/>
          <a:p>
            <a:pPr algn="ctr"/>
            <a:r>
              <a:rPr lang="en-US" sz="4400" b="1" i="1" dirty="0" smtClean="0">
                <a:latin typeface="Rockwell" pitchFamily="18" charset="0"/>
              </a:rPr>
              <a:t>Personalize with Pictures</a:t>
            </a:r>
            <a:endParaRPr lang="en-US" sz="4400" b="1" i="1" dirty="0"/>
          </a:p>
        </p:txBody>
      </p:sp>
      <p:pic>
        <p:nvPicPr>
          <p:cNvPr id="5123" name="Picture 3" descr="C:\Users\Julie\AppData\Local\Microsoft\Windows\Temporary Internet Files\Content.IE5\QTMQAE4D\MC900351834[1].wmf"/>
          <p:cNvPicPr>
            <a:picLocks noChangeAspect="1" noChangeArrowheads="1"/>
          </p:cNvPicPr>
          <p:nvPr/>
        </p:nvPicPr>
        <p:blipFill>
          <a:blip r:embed="rId2" cstate="print"/>
          <a:srcRect/>
          <a:stretch>
            <a:fillRect/>
          </a:stretch>
        </p:blipFill>
        <p:spPr bwMode="auto">
          <a:xfrm flipH="1">
            <a:off x="7391400" y="0"/>
            <a:ext cx="1571530" cy="178655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382000" cy="6629400"/>
          </a:xfrm>
        </p:spPr>
        <p:txBody>
          <a:bodyPr>
            <a:normAutofit/>
          </a:bodyPr>
          <a:lstStyle/>
          <a:p>
            <a:pPr algn="l"/>
            <a:r>
              <a:rPr lang="en-US" sz="3600" dirty="0" smtClean="0">
                <a:latin typeface="Rockwell" pitchFamily="18" charset="0"/>
                <a:hlinkClick r:id="rId2"/>
              </a:rPr>
              <a:t>http://www.dltk-teach.com/minibooks/index.htm</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lots of free printable </a:t>
            </a:r>
            <a:r>
              <a:rPr lang="en-US" sz="3600" dirty="0" err="1" smtClean="0">
                <a:latin typeface="Rockwell" pitchFamily="18" charset="0"/>
              </a:rPr>
              <a:t>minibooks</a:t>
            </a:r>
            <a:r>
              <a:rPr lang="en-US" sz="3600" dirty="0" smtClean="0">
                <a:latin typeface="Rockwell" pitchFamily="18" charset="0"/>
              </a:rPr>
              <a:t>, 	some you can customize</a:t>
            </a:r>
            <a:br>
              <a:rPr lang="en-US" sz="3600" dirty="0" smtClean="0">
                <a:latin typeface="Rockwell" pitchFamily="18" charset="0"/>
              </a:rPr>
            </a:br>
            <a:endParaRPr lang="en-US" sz="3600" dirty="0">
              <a:latin typeface="Rockwell" pitchFamily="18" charset="0"/>
            </a:endParaRPr>
          </a:p>
        </p:txBody>
      </p:sp>
      <p:sp>
        <p:nvSpPr>
          <p:cNvPr id="4" name="Rectangle 3"/>
          <p:cNvSpPr/>
          <p:nvPr/>
        </p:nvSpPr>
        <p:spPr>
          <a:xfrm>
            <a:off x="1524000" y="76200"/>
            <a:ext cx="5943600" cy="769441"/>
          </a:xfrm>
          <a:prstGeom prst="rect">
            <a:avLst/>
          </a:prstGeom>
        </p:spPr>
        <p:txBody>
          <a:bodyPr wrap="square">
            <a:spAutoFit/>
          </a:bodyPr>
          <a:lstStyle/>
          <a:p>
            <a:pPr algn="ctr"/>
            <a:r>
              <a:rPr lang="en-US" sz="4400" b="1" dirty="0" smtClean="0">
                <a:latin typeface="Rockwell" pitchFamily="18" charset="0"/>
              </a:rPr>
              <a:t>Resource for You </a:t>
            </a:r>
            <a:endParaRPr lang="en-US" sz="4400" b="1" dirty="0"/>
          </a:p>
        </p:txBody>
      </p:sp>
      <p:sp>
        <p:nvSpPr>
          <p:cNvPr id="5" name="Rectangle 4"/>
          <p:cNvSpPr/>
          <p:nvPr/>
        </p:nvSpPr>
        <p:spPr>
          <a:xfrm>
            <a:off x="1371600" y="3505200"/>
            <a:ext cx="5943600" cy="769441"/>
          </a:xfrm>
          <a:prstGeom prst="rect">
            <a:avLst/>
          </a:prstGeom>
        </p:spPr>
        <p:txBody>
          <a:bodyPr wrap="square">
            <a:spAutoFit/>
          </a:bodyPr>
          <a:lstStyle/>
          <a:p>
            <a:pPr algn="ctr"/>
            <a:r>
              <a:rPr lang="en-US" sz="4400" dirty="0" smtClean="0">
                <a:latin typeface="Rockwell" pitchFamily="18" charset="0"/>
              </a:rPr>
              <a:t>Reference: </a:t>
            </a:r>
            <a:endParaRPr lang="en-US" sz="4400" dirty="0"/>
          </a:p>
        </p:txBody>
      </p:sp>
      <p:sp>
        <p:nvSpPr>
          <p:cNvPr id="6" name="Title 1"/>
          <p:cNvSpPr txBox="1">
            <a:spLocks/>
          </p:cNvSpPr>
          <p:nvPr/>
        </p:nvSpPr>
        <p:spPr>
          <a:xfrm>
            <a:off x="381000" y="4343400"/>
            <a:ext cx="8382000" cy="24384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1"/>
                </a:solidFill>
                <a:effectLst/>
                <a:uLnTx/>
                <a:uFillTx/>
                <a:latin typeface="Rockwell" pitchFamily="18" charset="0"/>
                <a:ea typeface="+mj-ea"/>
                <a:cs typeface="+mj-cs"/>
              </a:rPr>
              <a:t>Lenski, Susan, Nierstheimer, Susan. (2004).  </a:t>
            </a:r>
            <a:br>
              <a:rPr kumimoji="0" lang="en-US" sz="3200" b="0" i="0" u="none" strike="noStrike" kern="1200" cap="none" spc="0" normalizeH="0" baseline="0" noProof="0" smtClean="0">
                <a:ln>
                  <a:noFill/>
                </a:ln>
                <a:solidFill>
                  <a:schemeClr val="tx1"/>
                </a:solidFill>
                <a:effectLst/>
                <a:uLnTx/>
                <a:uFillTx/>
                <a:latin typeface="Rockwell" pitchFamily="18" charset="0"/>
                <a:ea typeface="+mj-ea"/>
                <a:cs typeface="+mj-cs"/>
              </a:rPr>
            </a:br>
            <a:r>
              <a:rPr kumimoji="0" lang="en-US" sz="3200" b="0" i="0" u="none" strike="noStrike" kern="1200" cap="none" spc="0" normalizeH="0" baseline="0" noProof="0" smtClean="0">
                <a:ln>
                  <a:noFill/>
                </a:ln>
                <a:solidFill>
                  <a:schemeClr val="tx1"/>
                </a:solidFill>
                <a:effectLst/>
                <a:uLnTx/>
                <a:uFillTx/>
                <a:latin typeface="Rockwell" pitchFamily="18" charset="0"/>
                <a:ea typeface="+mj-ea"/>
                <a:cs typeface="+mj-cs"/>
              </a:rPr>
              <a:t>	</a:t>
            </a:r>
            <a:r>
              <a:rPr kumimoji="0" lang="en-US" sz="3200" b="0" i="1" u="none" strike="noStrike" kern="1200" cap="none" spc="0" normalizeH="0" baseline="0" noProof="0" smtClean="0">
                <a:ln>
                  <a:noFill/>
                </a:ln>
                <a:solidFill>
                  <a:schemeClr val="tx1"/>
                </a:solidFill>
                <a:effectLst/>
                <a:uLnTx/>
                <a:uFillTx/>
                <a:latin typeface="Rockwell" pitchFamily="18" charset="0"/>
                <a:ea typeface="+mj-ea"/>
                <a:cs typeface="+mj-cs"/>
              </a:rPr>
              <a:t>Becoming a Teacher of Reading: A </a:t>
            </a:r>
            <a:br>
              <a:rPr kumimoji="0" lang="en-US" sz="3200" b="0" i="1" u="none" strike="noStrike" kern="1200" cap="none" spc="0" normalizeH="0" baseline="0" noProof="0" smtClean="0">
                <a:ln>
                  <a:noFill/>
                </a:ln>
                <a:solidFill>
                  <a:schemeClr val="tx1"/>
                </a:solidFill>
                <a:effectLst/>
                <a:uLnTx/>
                <a:uFillTx/>
                <a:latin typeface="Rockwell" pitchFamily="18" charset="0"/>
                <a:ea typeface="+mj-ea"/>
                <a:cs typeface="+mj-cs"/>
              </a:rPr>
            </a:br>
            <a:r>
              <a:rPr kumimoji="0" lang="en-US" sz="3200" b="0" i="1" u="none" strike="noStrike" kern="1200" cap="none" spc="0" normalizeH="0" baseline="0" noProof="0" smtClean="0">
                <a:ln>
                  <a:noFill/>
                </a:ln>
                <a:solidFill>
                  <a:schemeClr val="tx1"/>
                </a:solidFill>
                <a:effectLst/>
                <a:uLnTx/>
                <a:uFillTx/>
                <a:latin typeface="Rockwell" pitchFamily="18" charset="0"/>
                <a:ea typeface="+mj-ea"/>
                <a:cs typeface="+mj-cs"/>
              </a:rPr>
              <a:t>	Developmental Approach. </a:t>
            </a:r>
            <a:r>
              <a:rPr kumimoji="0" lang="en-US" sz="3200" b="0" i="0" u="none" strike="noStrike" kern="1200" cap="none" spc="0" normalizeH="0" baseline="0" noProof="0" smtClean="0">
                <a:ln>
                  <a:noFill/>
                </a:ln>
                <a:solidFill>
                  <a:schemeClr val="tx1"/>
                </a:solidFill>
                <a:effectLst/>
                <a:uLnTx/>
                <a:uFillTx/>
                <a:latin typeface="Rockwell" pitchFamily="18" charset="0"/>
                <a:ea typeface="+mj-ea"/>
                <a:cs typeface="+mj-cs"/>
              </a:rPr>
              <a:t> OH: Pearson. </a:t>
            </a:r>
            <a:r>
              <a:rPr kumimoji="0" lang="en-US" sz="3600" b="0" i="0" u="none" strike="noStrike" kern="1200" cap="none" spc="0" normalizeH="0" baseline="0" noProof="0" smtClean="0">
                <a:ln>
                  <a:noFill/>
                </a:ln>
                <a:solidFill>
                  <a:schemeClr val="tx1"/>
                </a:solidFill>
                <a:effectLst/>
                <a:uLnTx/>
                <a:uFillTx/>
                <a:latin typeface="Rockwell" pitchFamily="18" charset="0"/>
                <a:ea typeface="+mj-ea"/>
                <a:cs typeface="+mj-cs"/>
              </a:rPr>
              <a:t/>
            </a:r>
            <a:br>
              <a:rPr kumimoji="0" lang="en-US" sz="3600" b="0" i="0" u="none" strike="noStrike" kern="1200" cap="none" spc="0" normalizeH="0" baseline="0" noProof="0" smtClean="0">
                <a:ln>
                  <a:noFill/>
                </a:ln>
                <a:solidFill>
                  <a:schemeClr val="tx1"/>
                </a:solidFill>
                <a:effectLst/>
                <a:uLnTx/>
                <a:uFillTx/>
                <a:latin typeface="Rockwell" pitchFamily="18" charset="0"/>
                <a:ea typeface="+mj-ea"/>
                <a:cs typeface="+mj-cs"/>
              </a:rPr>
            </a:br>
            <a:endParaRPr kumimoji="0" lang="en-US" sz="3600" b="0" i="0" u="none" strike="noStrike" kern="1200" cap="none" spc="0" normalizeH="0" baseline="0" noProof="0" dirty="0">
              <a:ln>
                <a:noFill/>
              </a:ln>
              <a:solidFill>
                <a:schemeClr val="tx1"/>
              </a:solidFill>
              <a:effectLst/>
              <a:uLnTx/>
              <a:uFillTx/>
              <a:latin typeface="Rockwell" pitchFamily="18" charset="0"/>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10" name="Rounded Rectangle 9"/>
          <p:cNvSpPr/>
          <p:nvPr/>
        </p:nvSpPr>
        <p:spPr>
          <a:xfrm>
            <a:off x="228600" y="3200400"/>
            <a:ext cx="8458200" cy="3352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09800"/>
            <a:ext cx="8382000" cy="5105400"/>
          </a:xfrm>
        </p:spPr>
        <p:txBody>
          <a:bodyPr>
            <a:normAutofit/>
          </a:bodyPr>
          <a:lstStyle/>
          <a:p>
            <a:pPr algn="l"/>
            <a:r>
              <a:rPr lang="en-US" sz="3200" dirty="0" smtClean="0">
                <a:latin typeface="Rockwell" pitchFamily="18" charset="0"/>
              </a:rPr>
              <a:t>Please feel free to contact me or share new ideas:  </a:t>
            </a:r>
            <a:r>
              <a:rPr lang="en-US" sz="3200" dirty="0" smtClean="0">
                <a:latin typeface="Rockwell" pitchFamily="18" charset="0"/>
                <a:hlinkClick r:id="rId3"/>
              </a:rPr>
              <a:t>juliequast@hotmail.com</a:t>
            </a:r>
            <a:r>
              <a:rPr lang="en-US" sz="3200" dirty="0" smtClean="0">
                <a:latin typeface="Rockwell" pitchFamily="18" charset="0"/>
              </a:rPr>
              <a:t> </a:t>
            </a:r>
            <a:br>
              <a:rPr lang="en-US" sz="3200" dirty="0" smtClean="0">
                <a:latin typeface="Rockwell" pitchFamily="18" charset="0"/>
              </a:rPr>
            </a:br>
            <a:r>
              <a:rPr lang="en-US" sz="3200" dirty="0" smtClean="0">
                <a:latin typeface="Rockwell" pitchFamily="18" charset="0"/>
              </a:rPr>
              <a:t/>
            </a:r>
            <a:br>
              <a:rPr lang="en-US" sz="3200" dirty="0" smtClean="0">
                <a:latin typeface="Rockwell" pitchFamily="18" charset="0"/>
              </a:rPr>
            </a:br>
            <a:r>
              <a:rPr lang="en-US" sz="3200" dirty="0" smtClean="0">
                <a:latin typeface="Rockwell" pitchFamily="18" charset="0"/>
              </a:rPr>
              <a:t>Checkout my </a:t>
            </a:r>
            <a:r>
              <a:rPr lang="en-US" sz="3200" dirty="0" err="1" smtClean="0">
                <a:latin typeface="Rockwell" pitchFamily="18" charset="0"/>
              </a:rPr>
              <a:t>wikispace</a:t>
            </a:r>
            <a:r>
              <a:rPr lang="en-US" sz="3200" dirty="0" smtClean="0">
                <a:latin typeface="Rockwell" pitchFamily="18" charset="0"/>
              </a:rPr>
              <a:t> for information from today’s session:</a:t>
            </a:r>
            <a:br>
              <a:rPr lang="en-US" sz="3200" dirty="0" smtClean="0">
                <a:latin typeface="Rockwell" pitchFamily="18" charset="0"/>
              </a:rPr>
            </a:br>
            <a:r>
              <a:rPr lang="en-US" sz="3200" dirty="0" smtClean="0">
                <a:latin typeface="Rockwell" pitchFamily="18" charset="0"/>
                <a:hlinkClick r:id="rId4"/>
              </a:rPr>
              <a:t>http://thereadinglady.wikispaces.com/</a:t>
            </a:r>
            <a:r>
              <a:rPr lang="en-US" sz="3200" dirty="0" smtClean="0">
                <a:latin typeface="Rockwell" pitchFamily="18" charset="0"/>
              </a:rPr>
              <a:t> </a:t>
            </a:r>
            <a:endParaRPr lang="en-US" sz="3600" dirty="0">
              <a:latin typeface="Rockwell" pitchFamily="18" charset="0"/>
            </a:endParaRPr>
          </a:p>
        </p:txBody>
      </p:sp>
      <p:sp>
        <p:nvSpPr>
          <p:cNvPr id="4" name="Rectangle 3"/>
          <p:cNvSpPr/>
          <p:nvPr/>
        </p:nvSpPr>
        <p:spPr>
          <a:xfrm>
            <a:off x="990600" y="94833"/>
            <a:ext cx="7010400" cy="2862322"/>
          </a:xfrm>
          <a:prstGeom prst="rect">
            <a:avLst/>
          </a:prstGeom>
        </p:spPr>
        <p:txBody>
          <a:bodyPr wrap="square">
            <a:spAutoFit/>
          </a:bodyPr>
          <a:lstStyle/>
          <a:p>
            <a:pPr algn="ctr"/>
            <a:r>
              <a:rPr lang="en-US" sz="4400" dirty="0" smtClean="0">
                <a:solidFill>
                  <a:srgbClr val="FF0000"/>
                </a:solidFill>
                <a:latin typeface="Kristen ITC" pitchFamily="66" charset="0"/>
              </a:rPr>
              <a:t>Make Learning </a:t>
            </a:r>
            <a:r>
              <a:rPr lang="en-US" sz="4400" b="1" dirty="0" smtClean="0">
                <a:solidFill>
                  <a:srgbClr val="FF0000"/>
                </a:solidFill>
                <a:latin typeface="Kristen ITC" pitchFamily="66" charset="0"/>
              </a:rPr>
              <a:t>Personal</a:t>
            </a:r>
            <a:r>
              <a:rPr lang="en-US" sz="4400" dirty="0" smtClean="0">
                <a:solidFill>
                  <a:srgbClr val="FF0000"/>
                </a:solidFill>
                <a:latin typeface="Kristen ITC" pitchFamily="66" charset="0"/>
              </a:rPr>
              <a:t>, fun, and enjoyable! </a:t>
            </a:r>
          </a:p>
          <a:p>
            <a:pPr algn="ctr"/>
            <a:endParaRPr lang="en-US" sz="4400" dirty="0" smtClean="0">
              <a:latin typeface="Rockwell" pitchFamily="18" charset="0"/>
            </a:endParaRPr>
          </a:p>
          <a:p>
            <a:pPr algn="ctr"/>
            <a:r>
              <a:rPr lang="en-US" sz="4800" dirty="0" smtClean="0">
                <a:solidFill>
                  <a:srgbClr val="00B0F0"/>
                </a:solidFill>
                <a:effectLst>
                  <a:outerShdw blurRad="38100" dist="38100" dir="2700000" algn="tl">
                    <a:srgbClr val="000000">
                      <a:alpha val="43137"/>
                    </a:srgbClr>
                  </a:outerShdw>
                </a:effectLst>
                <a:latin typeface="Rockwell" pitchFamily="18" charset="0"/>
              </a:rPr>
              <a:t>Questions or Comments</a:t>
            </a:r>
            <a:endParaRPr lang="en-US" sz="4800" dirty="0">
              <a:solidFill>
                <a:srgbClr val="00B0F0"/>
              </a:solidFill>
              <a:effectLst>
                <a:outerShdw blurRad="38100" dist="38100" dir="2700000" algn="tl">
                  <a:srgbClr val="000000">
                    <a:alpha val="43137"/>
                  </a:srgbClr>
                </a:outerShdw>
              </a:effectLst>
            </a:endParaRPr>
          </a:p>
        </p:txBody>
      </p:sp>
      <p:pic>
        <p:nvPicPr>
          <p:cNvPr id="1031" name="Picture 7" descr="C:\Users\Julie\AppData\Local\Microsoft\Windows\Temporary Internet Files\Content.IE5\DMDRJL3B\MC900024618[1].wmf"/>
          <p:cNvPicPr>
            <a:picLocks noChangeAspect="1" noChangeArrowheads="1"/>
          </p:cNvPicPr>
          <p:nvPr/>
        </p:nvPicPr>
        <p:blipFill>
          <a:blip r:embed="rId5" cstate="print"/>
          <a:srcRect/>
          <a:stretch>
            <a:fillRect/>
          </a:stretch>
        </p:blipFill>
        <p:spPr bwMode="auto">
          <a:xfrm>
            <a:off x="2133600" y="1447800"/>
            <a:ext cx="4525366" cy="77815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pic>
        <p:nvPicPr>
          <p:cNvPr id="5122" name="Picture 2" descr="books,children,educations,glasses,iStockphoto,knowledge,schools,stacks,studies"/>
          <p:cNvPicPr>
            <a:picLocks noChangeAspect="1" noChangeArrowheads="1"/>
          </p:cNvPicPr>
          <p:nvPr/>
        </p:nvPicPr>
        <p:blipFill>
          <a:blip r:embed="rId2" cstate="print"/>
          <a:srcRect l="17231" r="23692"/>
          <a:stretch>
            <a:fillRect/>
          </a:stretch>
        </p:blipFill>
        <p:spPr bwMode="auto">
          <a:xfrm>
            <a:off x="0" y="685800"/>
            <a:ext cx="1828800" cy="5181600"/>
          </a:xfrm>
          <a:prstGeom prst="rect">
            <a:avLst/>
          </a:prstGeom>
          <a:noFill/>
        </p:spPr>
      </p:pic>
      <p:sp>
        <p:nvSpPr>
          <p:cNvPr id="2" name="Title 1"/>
          <p:cNvSpPr>
            <a:spLocks noGrp="1"/>
          </p:cNvSpPr>
          <p:nvPr>
            <p:ph type="ctrTitle"/>
          </p:nvPr>
        </p:nvSpPr>
        <p:spPr>
          <a:xfrm>
            <a:off x="1676400" y="1295400"/>
            <a:ext cx="7620000" cy="2209799"/>
          </a:xfrm>
        </p:spPr>
        <p:txBody>
          <a:bodyPr>
            <a:noAutofit/>
          </a:bodyPr>
          <a:lstStyle/>
          <a:p>
            <a:r>
              <a:rPr lang="en-US" sz="5200" b="1" dirty="0" smtClean="0">
                <a:latin typeface="Rockwell" pitchFamily="18" charset="0"/>
              </a:rPr>
              <a:t>Goal: </a:t>
            </a:r>
            <a:br>
              <a:rPr lang="en-US" sz="5200" b="1" dirty="0" smtClean="0">
                <a:latin typeface="Rockwell" pitchFamily="18" charset="0"/>
              </a:rPr>
            </a:br>
            <a:r>
              <a:rPr lang="en-US" sz="5200" b="1" dirty="0" smtClean="0">
                <a:latin typeface="Rockwell" pitchFamily="18" charset="0"/>
              </a:rPr>
              <a:t/>
            </a:r>
            <a:br>
              <a:rPr lang="en-US" sz="5200" b="1" dirty="0" smtClean="0">
                <a:latin typeface="Rockwell" pitchFamily="18" charset="0"/>
              </a:rPr>
            </a:br>
            <a:r>
              <a:rPr lang="en-US" sz="5000" b="1" dirty="0" smtClean="0">
                <a:latin typeface="Rockwell" pitchFamily="18" charset="0"/>
              </a:rPr>
              <a:t>Motivate students to love reading by inspiring </a:t>
            </a:r>
            <a:r>
              <a:rPr lang="en-US" sz="5000" b="1" i="1" dirty="0" smtClean="0">
                <a:latin typeface="Rockwell" pitchFamily="18" charset="0"/>
              </a:rPr>
              <a:t>you</a:t>
            </a:r>
            <a:r>
              <a:rPr lang="en-US" sz="5000" b="1" dirty="0" smtClean="0">
                <a:latin typeface="Rockwell" pitchFamily="18" charset="0"/>
              </a:rPr>
              <a:t> to create meaningful texts.  </a:t>
            </a:r>
            <a:endParaRPr lang="en-US" sz="5000" dirty="0">
              <a:latin typeface="Rockwell"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0"/>
            <a:ext cx="8382000" cy="2133600"/>
          </a:xfrm>
        </p:spPr>
        <p:txBody>
          <a:bodyPr>
            <a:normAutofit fontScale="90000"/>
          </a:bodyPr>
          <a:lstStyle/>
          <a:p>
            <a:r>
              <a:rPr lang="en-US" dirty="0" smtClean="0">
                <a:latin typeface="Rockwell" pitchFamily="18" charset="0"/>
              </a:rPr>
              <a:t>“An infant’s brain thrives on words: feed her as many as you can.” </a:t>
            </a:r>
            <a:br>
              <a:rPr lang="en-US" dirty="0" smtClean="0">
                <a:latin typeface="Rockwell" pitchFamily="18" charset="0"/>
              </a:rPr>
            </a:br>
            <a:r>
              <a:rPr lang="en-US" sz="500" dirty="0" smtClean="0">
                <a:latin typeface="Rockwell" pitchFamily="18" charset="0"/>
              </a:rPr>
              <a:t/>
            </a:r>
            <a:br>
              <a:rPr lang="en-US" sz="500" dirty="0" smtClean="0">
                <a:latin typeface="Rockwell" pitchFamily="18" charset="0"/>
              </a:rPr>
            </a:br>
            <a:r>
              <a:rPr lang="en-US" sz="2200" dirty="0" smtClean="0">
                <a:latin typeface="Rockwell" pitchFamily="18" charset="0"/>
              </a:rPr>
              <a:t>(Phillips 1997)</a:t>
            </a:r>
            <a:endParaRPr lang="en-US" sz="2200" dirty="0">
              <a:latin typeface="Rockwell" pitchFamily="18" charset="0"/>
            </a:endParaRPr>
          </a:p>
        </p:txBody>
      </p:sp>
      <p:sp>
        <p:nvSpPr>
          <p:cNvPr id="5" name="Title 1"/>
          <p:cNvSpPr txBox="1">
            <a:spLocks/>
          </p:cNvSpPr>
          <p:nvPr/>
        </p:nvSpPr>
        <p:spPr>
          <a:xfrm>
            <a:off x="381000" y="-76200"/>
            <a:ext cx="8382000" cy="213360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Rockwell" pitchFamily="18" charset="0"/>
                <a:ea typeface="+mj-ea"/>
                <a:cs typeface="+mj-cs"/>
              </a:rPr>
              <a:t>“Babies as young as</a:t>
            </a:r>
            <a:r>
              <a:rPr kumimoji="0" lang="en-US" sz="4400" b="0" i="0" u="none" strike="noStrike" kern="1200" cap="none" spc="0" normalizeH="0" noProof="0" dirty="0" smtClean="0">
                <a:ln>
                  <a:noFill/>
                </a:ln>
                <a:solidFill>
                  <a:schemeClr val="tx1"/>
                </a:solidFill>
                <a:effectLst/>
                <a:uLnTx/>
                <a:uFillTx/>
                <a:latin typeface="Rockwell" pitchFamily="18" charset="0"/>
                <a:ea typeface="+mj-ea"/>
                <a:cs typeface="+mj-cs"/>
              </a:rPr>
              <a:t> 4 to 6 months old can benefit from looking at books with parents or caregivers.”</a:t>
            </a:r>
            <a:r>
              <a:rPr kumimoji="0" lang="en-US" sz="4400" b="0" i="0" u="none" strike="noStrike" kern="1200" cap="none" spc="0" normalizeH="0" baseline="0" noProof="0" dirty="0" smtClean="0">
                <a:ln>
                  <a:noFill/>
                </a:ln>
                <a:solidFill>
                  <a:schemeClr val="tx1"/>
                </a:solidFill>
                <a:effectLst/>
                <a:uLnTx/>
                <a:uFillTx/>
                <a:latin typeface="Rockwell" pitchFamily="18" charset="0"/>
                <a:ea typeface="+mj-ea"/>
                <a:cs typeface="+mj-cs"/>
              </a:rPr>
              <a:t/>
            </a:r>
            <a:br>
              <a:rPr kumimoji="0" lang="en-US" sz="4400" b="0" i="0" u="none" strike="noStrike" kern="1200" cap="none" spc="0" normalizeH="0" baseline="0" noProof="0" dirty="0" smtClean="0">
                <a:ln>
                  <a:noFill/>
                </a:ln>
                <a:solidFill>
                  <a:schemeClr val="tx1"/>
                </a:solidFill>
                <a:effectLst/>
                <a:uLnTx/>
                <a:uFillTx/>
                <a:latin typeface="Rockwell" pitchFamily="18" charset="0"/>
                <a:ea typeface="+mj-ea"/>
                <a:cs typeface="+mj-cs"/>
              </a:rPr>
            </a:br>
            <a:r>
              <a:rPr kumimoji="0" lang="en-US" sz="500" b="0" i="0" u="none" strike="noStrike" kern="1200" cap="none" spc="0" normalizeH="0" baseline="0" noProof="0" dirty="0" smtClean="0">
                <a:ln>
                  <a:noFill/>
                </a:ln>
                <a:solidFill>
                  <a:schemeClr val="tx1"/>
                </a:solidFill>
                <a:effectLst/>
                <a:uLnTx/>
                <a:uFillTx/>
                <a:latin typeface="Rockwell" pitchFamily="18" charset="0"/>
                <a:ea typeface="+mj-ea"/>
                <a:cs typeface="+mj-cs"/>
              </a:rPr>
              <a:t/>
            </a:r>
            <a:br>
              <a:rPr kumimoji="0" lang="en-US" sz="500" b="0" i="0" u="none" strike="noStrike" kern="1200" cap="none" spc="0" normalizeH="0" baseline="0" noProof="0" dirty="0" smtClean="0">
                <a:ln>
                  <a:noFill/>
                </a:ln>
                <a:solidFill>
                  <a:schemeClr val="tx1"/>
                </a:solidFill>
                <a:effectLst/>
                <a:uLnTx/>
                <a:uFillTx/>
                <a:latin typeface="Rockwell" pitchFamily="18" charset="0"/>
                <a:ea typeface="+mj-ea"/>
                <a:cs typeface="+mj-cs"/>
              </a:rPr>
            </a:br>
            <a:r>
              <a:rPr kumimoji="0" lang="en-US" sz="2200" b="0" i="0" u="none" strike="noStrike" kern="1200" cap="none" spc="0" normalizeH="0" baseline="0" noProof="0" dirty="0" smtClean="0">
                <a:ln>
                  <a:noFill/>
                </a:ln>
                <a:solidFill>
                  <a:schemeClr val="tx1"/>
                </a:solidFill>
                <a:effectLst/>
                <a:uLnTx/>
                <a:uFillTx/>
                <a:latin typeface="Rockwell" pitchFamily="18" charset="0"/>
                <a:ea typeface="+mj-ea"/>
                <a:cs typeface="+mj-cs"/>
              </a:rPr>
              <a:t>(</a:t>
            </a:r>
            <a:r>
              <a:rPr kumimoji="0" lang="en-US" sz="2200" b="0" i="0" u="none" strike="noStrike" kern="1200" cap="none" spc="0" normalizeH="0" baseline="0" noProof="0" dirty="0" err="1" smtClean="0">
                <a:ln>
                  <a:noFill/>
                </a:ln>
                <a:solidFill>
                  <a:schemeClr val="tx1"/>
                </a:solidFill>
                <a:effectLst/>
                <a:uLnTx/>
                <a:uFillTx/>
                <a:latin typeface="Rockwell" pitchFamily="18" charset="0"/>
                <a:ea typeface="+mj-ea"/>
                <a:cs typeface="+mj-cs"/>
              </a:rPr>
              <a:t>Lenski</a:t>
            </a:r>
            <a:r>
              <a:rPr kumimoji="0" lang="en-US" sz="2200" b="0" i="0" u="none" strike="noStrike" kern="1200" cap="none" spc="0" normalizeH="0" baseline="0" noProof="0" dirty="0" smtClean="0">
                <a:ln>
                  <a:noFill/>
                </a:ln>
                <a:solidFill>
                  <a:schemeClr val="tx1"/>
                </a:solidFill>
                <a:effectLst/>
                <a:uLnTx/>
                <a:uFillTx/>
                <a:latin typeface="Rockwell" pitchFamily="18" charset="0"/>
                <a:ea typeface="+mj-ea"/>
                <a:cs typeface="+mj-cs"/>
              </a:rPr>
              <a:t>, </a:t>
            </a:r>
            <a:r>
              <a:rPr kumimoji="0" lang="en-US" sz="2200" b="0" i="0" u="none" strike="noStrike" kern="1200" cap="none" spc="0" normalizeH="0" baseline="0" noProof="0" dirty="0" err="1" smtClean="0">
                <a:ln>
                  <a:noFill/>
                </a:ln>
                <a:solidFill>
                  <a:schemeClr val="tx1"/>
                </a:solidFill>
                <a:effectLst/>
                <a:uLnTx/>
                <a:uFillTx/>
                <a:latin typeface="Rockwell" pitchFamily="18" charset="0"/>
                <a:ea typeface="+mj-ea"/>
                <a:cs typeface="+mj-cs"/>
              </a:rPr>
              <a:t>Nierstheimer</a:t>
            </a:r>
            <a:r>
              <a:rPr kumimoji="0" lang="en-US" sz="2200" b="0" i="0" u="none" strike="noStrike" kern="1200" cap="none" spc="0" normalizeH="0" noProof="0" dirty="0" smtClean="0">
                <a:ln>
                  <a:noFill/>
                </a:ln>
                <a:solidFill>
                  <a:schemeClr val="tx1"/>
                </a:solidFill>
                <a:effectLst/>
                <a:uLnTx/>
                <a:uFillTx/>
                <a:latin typeface="Rockwell" pitchFamily="18" charset="0"/>
                <a:ea typeface="+mj-ea"/>
                <a:cs typeface="+mj-cs"/>
              </a:rPr>
              <a:t> 2004</a:t>
            </a:r>
            <a:r>
              <a:rPr kumimoji="0" lang="en-US" sz="2200" b="0" i="0" u="none" strike="noStrike" kern="1200" cap="none" spc="0" normalizeH="0" baseline="0" noProof="0" dirty="0" smtClean="0">
                <a:ln>
                  <a:noFill/>
                </a:ln>
                <a:solidFill>
                  <a:schemeClr val="tx1"/>
                </a:solidFill>
                <a:effectLst/>
                <a:uLnTx/>
                <a:uFillTx/>
                <a:latin typeface="Rockwell" pitchFamily="18" charset="0"/>
                <a:ea typeface="+mj-ea"/>
                <a:cs typeface="+mj-cs"/>
              </a:rPr>
              <a:t>)</a:t>
            </a:r>
          </a:p>
        </p:txBody>
      </p:sp>
      <p:pic>
        <p:nvPicPr>
          <p:cNvPr id="2052" name="Picture 4" descr="C:\Users\Julie\AppData\Local\Microsoft\Windows\Temporary Internet Files\Content.IE5\VRBOV0OL\MC900001334[1].wmf"/>
          <p:cNvPicPr>
            <a:picLocks noChangeAspect="1" noChangeArrowheads="1"/>
          </p:cNvPicPr>
          <p:nvPr/>
        </p:nvPicPr>
        <p:blipFill>
          <a:blip r:embed="rId2" cstate="print"/>
          <a:srcRect/>
          <a:stretch>
            <a:fillRect/>
          </a:stretch>
        </p:blipFill>
        <p:spPr bwMode="auto">
          <a:xfrm>
            <a:off x="3429001" y="2234064"/>
            <a:ext cx="2438400" cy="256653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6934200"/>
          </a:xfrm>
        </p:spPr>
        <p:txBody>
          <a:bodyPr>
            <a:normAutofit/>
          </a:bodyPr>
          <a:lstStyle/>
          <a:p>
            <a:pPr algn="l"/>
            <a:r>
              <a:rPr lang="en-US" sz="500" dirty="0">
                <a:latin typeface="Rockwell" pitchFamily="18" charset="0"/>
              </a:rPr>
              <a:t/>
            </a:r>
            <a:br>
              <a:rPr lang="en-US" sz="500" dirty="0">
                <a:latin typeface="Rockwell" pitchFamily="18" charset="0"/>
              </a:rPr>
            </a:br>
            <a:r>
              <a:rPr lang="en-US" sz="500" dirty="0" smtClean="0">
                <a:latin typeface="Rockwell" pitchFamily="18" charset="0"/>
              </a:rPr>
              <a:t/>
            </a:r>
            <a:br>
              <a:rPr lang="en-US" sz="500" dirty="0" smtClean="0">
                <a:latin typeface="Rockwell" pitchFamily="18" charset="0"/>
              </a:rPr>
            </a:br>
            <a:r>
              <a:rPr lang="en-US" sz="500" dirty="0" smtClean="0">
                <a:latin typeface="Rockwell" pitchFamily="18" charset="0"/>
              </a:rPr>
              <a:t/>
            </a:r>
            <a:br>
              <a:rPr lang="en-US" sz="500" dirty="0" smtClean="0">
                <a:latin typeface="Rockwell" pitchFamily="18" charset="0"/>
              </a:rPr>
            </a:br>
            <a:r>
              <a:rPr lang="en-US" sz="3200" b="1" dirty="0">
                <a:latin typeface="Rockwell" pitchFamily="18" charset="0"/>
              </a:rPr>
              <a:t>S</a:t>
            </a:r>
            <a:r>
              <a:rPr lang="en-US" sz="3200" b="1" dirty="0" smtClean="0">
                <a:latin typeface="Rockwell" pitchFamily="18" charset="0"/>
              </a:rPr>
              <a:t>tudents Learn: </a:t>
            </a:r>
            <a:r>
              <a:rPr lang="en-US" sz="1200" b="1" dirty="0" smtClean="0">
                <a:latin typeface="Rockwell" pitchFamily="18" charset="0"/>
              </a:rPr>
              <a:t/>
            </a:r>
            <a:br>
              <a:rPr lang="en-US" sz="1200" b="1" dirty="0" smtClean="0">
                <a:latin typeface="Rockwell" pitchFamily="18" charset="0"/>
              </a:rPr>
            </a:br>
            <a:r>
              <a:rPr lang="en-US" sz="1200" b="1" dirty="0" smtClean="0">
                <a:latin typeface="Rockwell" pitchFamily="18" charset="0"/>
              </a:rPr>
              <a:t/>
            </a:r>
            <a:br>
              <a:rPr lang="en-US" sz="1200" b="1" dirty="0" smtClean="0">
                <a:latin typeface="Rockwell" pitchFamily="18" charset="0"/>
              </a:rPr>
            </a:br>
            <a:r>
              <a:rPr lang="en-US" sz="3200" dirty="0" smtClean="0">
                <a:latin typeface="Rockwell" pitchFamily="18" charset="0"/>
              </a:rPr>
              <a:t>Reading is important.</a:t>
            </a:r>
            <a:br>
              <a:rPr lang="en-US" sz="3200" dirty="0" smtClean="0">
                <a:latin typeface="Rockwell" pitchFamily="18" charset="0"/>
              </a:rPr>
            </a:br>
            <a:r>
              <a:rPr lang="en-US" sz="1200" dirty="0" smtClean="0">
                <a:latin typeface="Rockwell" pitchFamily="18" charset="0"/>
              </a:rPr>
              <a:t/>
            </a:r>
            <a:br>
              <a:rPr lang="en-US" sz="1200" dirty="0" smtClean="0">
                <a:latin typeface="Rockwell" pitchFamily="18" charset="0"/>
              </a:rPr>
            </a:br>
            <a:r>
              <a:rPr lang="en-US" sz="3200" dirty="0" smtClean="0">
                <a:latin typeface="Rockwell" pitchFamily="18" charset="0"/>
              </a:rPr>
              <a:t>Words are “talk” written down.</a:t>
            </a:r>
            <a:br>
              <a:rPr lang="en-US" sz="3200" dirty="0" smtClean="0">
                <a:latin typeface="Rockwell" pitchFamily="18" charset="0"/>
              </a:rPr>
            </a:br>
            <a:r>
              <a:rPr lang="en-US" sz="1200" dirty="0" smtClean="0">
                <a:latin typeface="Rockwell" pitchFamily="18" charset="0"/>
              </a:rPr>
              <a:t/>
            </a:r>
            <a:br>
              <a:rPr lang="en-US" sz="1200" dirty="0" smtClean="0">
                <a:latin typeface="Rockwell" pitchFamily="18" charset="0"/>
              </a:rPr>
            </a:br>
            <a:r>
              <a:rPr lang="en-US" sz="3200" dirty="0" smtClean="0">
                <a:latin typeface="Rockwell" pitchFamily="18" charset="0"/>
              </a:rPr>
              <a:t>Words in a story are the same each time. 	(called print stability)</a:t>
            </a:r>
            <a:br>
              <a:rPr lang="en-US" sz="3200" dirty="0" smtClean="0">
                <a:latin typeface="Rockwell" pitchFamily="18" charset="0"/>
              </a:rPr>
            </a:br>
            <a:r>
              <a:rPr lang="en-US" sz="1200" dirty="0" smtClean="0">
                <a:latin typeface="Rockwell" pitchFamily="18" charset="0"/>
              </a:rPr>
              <a:t/>
            </a:r>
            <a:br>
              <a:rPr lang="en-US" sz="1200" dirty="0" smtClean="0">
                <a:latin typeface="Rockwell" pitchFamily="18" charset="0"/>
              </a:rPr>
            </a:br>
            <a:r>
              <a:rPr lang="en-US" sz="3200" dirty="0" smtClean="0">
                <a:latin typeface="Rockwell" pitchFamily="18" charset="0"/>
              </a:rPr>
              <a:t>“Book Talk” (ex. The End)</a:t>
            </a:r>
            <a:br>
              <a:rPr lang="en-US" sz="3200" dirty="0" smtClean="0">
                <a:latin typeface="Rockwell" pitchFamily="18" charset="0"/>
              </a:rPr>
            </a:br>
            <a:r>
              <a:rPr lang="en-US" sz="1200" dirty="0" smtClean="0">
                <a:latin typeface="Rockwell" pitchFamily="18" charset="0"/>
              </a:rPr>
              <a:t/>
            </a:r>
            <a:br>
              <a:rPr lang="en-US" sz="1200" dirty="0" smtClean="0">
                <a:latin typeface="Rockwell" pitchFamily="18" charset="0"/>
              </a:rPr>
            </a:br>
            <a:r>
              <a:rPr lang="en-US" sz="3200" dirty="0" smtClean="0">
                <a:latin typeface="Rockwell" pitchFamily="18" charset="0"/>
              </a:rPr>
              <a:t>Concepts of Print: top to bottom, left to </a:t>
            </a:r>
            <a:br>
              <a:rPr lang="en-US" sz="3200" dirty="0" smtClean="0">
                <a:latin typeface="Rockwell" pitchFamily="18" charset="0"/>
              </a:rPr>
            </a:br>
            <a:r>
              <a:rPr lang="en-US" sz="3200" dirty="0" smtClean="0">
                <a:latin typeface="Rockwell" pitchFamily="18" charset="0"/>
              </a:rPr>
              <a:t>	right, spacing, punctuation</a:t>
            </a:r>
            <a:br>
              <a:rPr lang="en-US" sz="3200" dirty="0" smtClean="0">
                <a:latin typeface="Rockwell" pitchFamily="18" charset="0"/>
              </a:rPr>
            </a:br>
            <a:r>
              <a:rPr lang="en-US" sz="1200" dirty="0" smtClean="0">
                <a:latin typeface="Rockwell" pitchFamily="18" charset="0"/>
              </a:rPr>
              <a:t/>
            </a:r>
            <a:br>
              <a:rPr lang="en-US" sz="1200" dirty="0" smtClean="0">
                <a:latin typeface="Rockwell" pitchFamily="18" charset="0"/>
              </a:rPr>
            </a:br>
            <a:r>
              <a:rPr lang="en-US" sz="3200" dirty="0" smtClean="0">
                <a:latin typeface="Rockwell" pitchFamily="18" charset="0"/>
              </a:rPr>
              <a:t>Expression, fluency, confidence, motivation to read and ENJOYMENT! </a:t>
            </a:r>
            <a:r>
              <a:rPr lang="en-US" sz="3200" dirty="0" smtClean="0">
                <a:latin typeface="Rockwell" pitchFamily="18" charset="0"/>
                <a:sym typeface="Wingdings" pitchFamily="2" charset="2"/>
              </a:rPr>
              <a:t> </a:t>
            </a:r>
            <a:endParaRPr lang="en-US" sz="2200" dirty="0">
              <a:latin typeface="Rockwell" pitchFamily="18" charset="0"/>
            </a:endParaRPr>
          </a:p>
        </p:txBody>
      </p:sp>
      <p:sp>
        <p:nvSpPr>
          <p:cNvPr id="4" name="Rectangle 3"/>
          <p:cNvSpPr/>
          <p:nvPr/>
        </p:nvSpPr>
        <p:spPr>
          <a:xfrm>
            <a:off x="228600" y="54114"/>
            <a:ext cx="8915400" cy="707886"/>
          </a:xfrm>
          <a:prstGeom prst="rect">
            <a:avLst/>
          </a:prstGeom>
        </p:spPr>
        <p:txBody>
          <a:bodyPr wrap="square">
            <a:spAutoFit/>
          </a:bodyPr>
          <a:lstStyle/>
          <a:p>
            <a:pPr algn="ctr"/>
            <a:r>
              <a:rPr lang="en-US" sz="4000" b="1" dirty="0" smtClean="0">
                <a:latin typeface="Rockwell" pitchFamily="18" charset="0"/>
              </a:rPr>
              <a:t>Benefits of Reading</a:t>
            </a:r>
            <a:endParaRPr lang="en-US" sz="4000" b="1" dirty="0"/>
          </a:p>
        </p:txBody>
      </p:sp>
      <p:pic>
        <p:nvPicPr>
          <p:cNvPr id="3074" name="Picture 2" descr="C:\Users\Julie\AppData\Local\Microsoft\Windows\Temporary Internet Files\Content.IE5\VRBOV0OL\MC900157235[1].wmf"/>
          <p:cNvPicPr>
            <a:picLocks noChangeAspect="1" noChangeArrowheads="1"/>
          </p:cNvPicPr>
          <p:nvPr/>
        </p:nvPicPr>
        <p:blipFill>
          <a:blip r:embed="rId2" cstate="print"/>
          <a:srcRect/>
          <a:stretch>
            <a:fillRect/>
          </a:stretch>
        </p:blipFill>
        <p:spPr bwMode="auto">
          <a:xfrm>
            <a:off x="6934200" y="1295400"/>
            <a:ext cx="1818742" cy="148681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382000" cy="6629400"/>
          </a:xfrm>
        </p:spPr>
        <p:txBody>
          <a:bodyPr>
            <a:normAutofit/>
          </a:bodyPr>
          <a:lstStyle/>
          <a:p>
            <a:pPr algn="l"/>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Allows you to create your own texts that are personal, have meaning and motivate students.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Easy!  Once you know how!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Professional</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Saves time</a:t>
            </a:r>
            <a:br>
              <a:rPr lang="en-US" sz="3600" dirty="0" smtClean="0">
                <a:latin typeface="Rockwell" pitchFamily="18" charset="0"/>
              </a:rPr>
            </a:br>
            <a:endParaRPr lang="en-US" sz="3600" dirty="0">
              <a:latin typeface="Rockwell" pitchFamily="18" charset="0"/>
            </a:endParaRPr>
          </a:p>
        </p:txBody>
      </p:sp>
      <p:sp>
        <p:nvSpPr>
          <p:cNvPr id="4" name="Rectangle 3"/>
          <p:cNvSpPr/>
          <p:nvPr/>
        </p:nvSpPr>
        <p:spPr>
          <a:xfrm>
            <a:off x="1524000" y="76200"/>
            <a:ext cx="5943600" cy="1446550"/>
          </a:xfrm>
          <a:prstGeom prst="rect">
            <a:avLst/>
          </a:prstGeom>
        </p:spPr>
        <p:txBody>
          <a:bodyPr wrap="square">
            <a:spAutoFit/>
          </a:bodyPr>
          <a:lstStyle/>
          <a:p>
            <a:pPr algn="ctr"/>
            <a:r>
              <a:rPr lang="en-US" sz="4400" b="1" dirty="0" smtClean="0">
                <a:latin typeface="Rockwell" pitchFamily="18" charset="0"/>
              </a:rPr>
              <a:t>Benefits of Using Technology</a:t>
            </a:r>
            <a:endParaRPr lang="en-US" sz="4400" b="1" dirty="0"/>
          </a:p>
        </p:txBody>
      </p:sp>
      <p:pic>
        <p:nvPicPr>
          <p:cNvPr id="4098" name="Picture 2" descr="C:\Users\Julie\AppData\Local\Microsoft\Windows\Temporary Internet Files\Content.IE5\VRBOV0OL\MC900233416[1].wmf"/>
          <p:cNvPicPr>
            <a:picLocks noChangeAspect="1" noChangeArrowheads="1"/>
          </p:cNvPicPr>
          <p:nvPr/>
        </p:nvPicPr>
        <p:blipFill>
          <a:blip r:embed="rId2" cstate="print"/>
          <a:srcRect/>
          <a:stretch>
            <a:fillRect/>
          </a:stretch>
        </p:blipFill>
        <p:spPr bwMode="auto">
          <a:xfrm flipH="1">
            <a:off x="6858000" y="4191000"/>
            <a:ext cx="1295400" cy="2209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academic,cameras,education,households,images,Photographs,pictures,schools,travel"/>
          <p:cNvPicPr>
            <a:picLocks noChangeAspect="1" noChangeArrowheads="1"/>
          </p:cNvPicPr>
          <p:nvPr/>
        </p:nvPicPr>
        <p:blipFill>
          <a:blip r:embed="rId2" cstate="print"/>
          <a:srcRect/>
          <a:stretch>
            <a:fillRect/>
          </a:stretch>
        </p:blipFill>
        <p:spPr bwMode="auto">
          <a:xfrm>
            <a:off x="533400" y="-76200"/>
            <a:ext cx="1905000" cy="1904999"/>
          </a:xfrm>
          <a:prstGeom prst="rect">
            <a:avLst/>
          </a:prstGeom>
          <a:noFill/>
        </p:spPr>
      </p:pic>
      <p:sp>
        <p:nvSpPr>
          <p:cNvPr id="2" name="Title 1"/>
          <p:cNvSpPr>
            <a:spLocks noGrp="1"/>
          </p:cNvSpPr>
          <p:nvPr>
            <p:ph type="title"/>
          </p:nvPr>
        </p:nvSpPr>
        <p:spPr>
          <a:xfrm>
            <a:off x="228600" y="1524000"/>
            <a:ext cx="8915400" cy="5334000"/>
          </a:xfrm>
        </p:spPr>
        <p:txBody>
          <a:bodyPr>
            <a:normAutofit fontScale="90000"/>
          </a:bodyPr>
          <a:lstStyle/>
          <a:p>
            <a:pPr algn="l">
              <a:lnSpc>
                <a:spcPct val="150000"/>
              </a:lnSpc>
            </a:pPr>
            <a:r>
              <a:rPr lang="en-US" sz="3600" b="1" dirty="0" smtClean="0">
                <a:latin typeface="Rockwell" pitchFamily="18" charset="0"/>
              </a:rPr>
              <a:t>~Digital camera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a:t>
            </a:r>
            <a:r>
              <a:rPr lang="en-US" sz="3600" b="1" dirty="0" smtClean="0">
                <a:latin typeface="Rockwell" pitchFamily="18" charset="0"/>
              </a:rPr>
              <a:t>Word Processor </a:t>
            </a:r>
            <a:r>
              <a:rPr lang="en-US" sz="3600" dirty="0" smtClean="0">
                <a:latin typeface="Rockwell" pitchFamily="18" charset="0"/>
              </a:rPr>
              <a:t>(ex. Word or Notes)</a:t>
            </a:r>
            <a:br>
              <a:rPr lang="en-US" sz="3600" dirty="0" smtClean="0">
                <a:latin typeface="Rockwell" pitchFamily="18" charset="0"/>
              </a:rPr>
            </a:br>
            <a:r>
              <a:rPr lang="en-US" sz="3600" dirty="0" smtClean="0">
                <a:latin typeface="Rockwell" pitchFamily="18" charset="0"/>
              </a:rPr>
              <a:t>~</a:t>
            </a:r>
            <a:r>
              <a:rPr lang="en-US" sz="3600" b="1" dirty="0" smtClean="0">
                <a:latin typeface="Rockwell" pitchFamily="18" charset="0"/>
              </a:rPr>
              <a:t>Printer</a:t>
            </a:r>
            <a:r>
              <a:rPr lang="en-US" sz="3600" dirty="0" smtClean="0">
                <a:latin typeface="Rockwell" pitchFamily="18" charset="0"/>
              </a:rPr>
              <a:t> (color is nice, but not necessary)</a:t>
            </a:r>
            <a:br>
              <a:rPr lang="en-US" sz="3600" dirty="0" smtClean="0">
                <a:latin typeface="Rockwell" pitchFamily="18" charset="0"/>
              </a:rPr>
            </a:br>
            <a:r>
              <a:rPr lang="en-US" sz="3600" dirty="0" smtClean="0">
                <a:latin typeface="Rockwell" pitchFamily="18" charset="0"/>
              </a:rPr>
              <a:t>~</a:t>
            </a:r>
            <a:r>
              <a:rPr lang="en-US" sz="3600" b="1" dirty="0" smtClean="0">
                <a:latin typeface="Rockwell" pitchFamily="18" charset="0"/>
              </a:rPr>
              <a:t>Card Stock </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a:t>
            </a:r>
            <a:r>
              <a:rPr lang="en-US" sz="3600" b="1" dirty="0" smtClean="0">
                <a:latin typeface="Rockwell" pitchFamily="18" charset="0"/>
              </a:rPr>
              <a:t>Packing tape </a:t>
            </a:r>
            <a:r>
              <a:rPr lang="en-US" sz="3600" dirty="0" smtClean="0">
                <a:latin typeface="Rockwell" pitchFamily="18" charset="0"/>
              </a:rPr>
              <a:t>or something to bind books 	(examples: yarn, rings, comb binder, etc.) </a:t>
            </a:r>
            <a:br>
              <a:rPr lang="en-US" sz="3600" dirty="0" smtClean="0">
                <a:latin typeface="Rockwell" pitchFamily="18" charset="0"/>
              </a:rPr>
            </a:br>
            <a:r>
              <a:rPr lang="en-US" sz="3600" dirty="0" smtClean="0">
                <a:latin typeface="Rockwell" pitchFamily="18" charset="0"/>
              </a:rPr>
              <a:t>~</a:t>
            </a:r>
            <a:r>
              <a:rPr lang="en-US" sz="3600" b="1" dirty="0" smtClean="0">
                <a:latin typeface="Rockwell" pitchFamily="18" charset="0"/>
              </a:rPr>
              <a:t>Laminator</a:t>
            </a:r>
            <a:r>
              <a:rPr lang="en-US" sz="3600" dirty="0" smtClean="0">
                <a:latin typeface="Rockwell" pitchFamily="18" charset="0"/>
              </a:rPr>
              <a:t> (nice, but not necessary)</a:t>
            </a:r>
            <a:endParaRPr lang="en-US" sz="3600" dirty="0">
              <a:latin typeface="Rockwell" pitchFamily="18" charset="0"/>
            </a:endParaRPr>
          </a:p>
        </p:txBody>
      </p:sp>
      <p:sp>
        <p:nvSpPr>
          <p:cNvPr id="4" name="Rectangle 3"/>
          <p:cNvSpPr/>
          <p:nvPr/>
        </p:nvSpPr>
        <p:spPr>
          <a:xfrm>
            <a:off x="1066800" y="304800"/>
            <a:ext cx="7467600" cy="769441"/>
          </a:xfrm>
          <a:prstGeom prst="rect">
            <a:avLst/>
          </a:prstGeom>
        </p:spPr>
        <p:txBody>
          <a:bodyPr wrap="square">
            <a:spAutoFit/>
          </a:bodyPr>
          <a:lstStyle/>
          <a:p>
            <a:pPr algn="ctr"/>
            <a:r>
              <a:rPr lang="en-US" sz="4400" b="1" dirty="0" smtClean="0">
                <a:latin typeface="Rockwell" pitchFamily="18" charset="0"/>
              </a:rPr>
              <a:t>What You Need</a:t>
            </a:r>
            <a:endParaRPr lang="en-US" sz="4400" b="1" dirty="0"/>
          </a:p>
        </p:txBody>
      </p:sp>
      <p:pic>
        <p:nvPicPr>
          <p:cNvPr id="14337" name="Picture 1" descr="C:\Program Files\Microsoft Office\MEDIA\CAGCAT10\j0195384.wmf"/>
          <p:cNvPicPr>
            <a:picLocks noChangeAspect="1" noChangeArrowheads="1"/>
          </p:cNvPicPr>
          <p:nvPr/>
        </p:nvPicPr>
        <p:blipFill>
          <a:blip r:embed="rId3" cstate="print"/>
          <a:srcRect/>
          <a:stretch>
            <a:fillRect/>
          </a:stretch>
        </p:blipFill>
        <p:spPr bwMode="auto">
          <a:xfrm>
            <a:off x="7239000" y="0"/>
            <a:ext cx="1524000" cy="155581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6629400"/>
          </a:xfrm>
        </p:spPr>
        <p:txBody>
          <a:bodyPr>
            <a:normAutofit/>
          </a:bodyPr>
          <a:lstStyle/>
          <a:p>
            <a:pPr algn="l"/>
            <a:r>
              <a:rPr lang="en-US" sz="3600" dirty="0" smtClean="0">
                <a:latin typeface="Rockwell" pitchFamily="18" charset="0"/>
                <a:hlinkClick r:id="rId2" action="ppaction://hlinkfile"/>
              </a:rPr>
              <a:t>Who took the cookie.docx</a:t>
            </a:r>
            <a:endParaRPr lang="en-US" sz="3600" dirty="0">
              <a:latin typeface="Rockwell" pitchFamily="18" charset="0"/>
            </a:endParaRPr>
          </a:p>
        </p:txBody>
      </p:sp>
      <p:pic>
        <p:nvPicPr>
          <p:cNvPr id="5" name="Picture 4" descr="http://www.thesolutionsite.com/lesson/3151/cookiejar.JPG"/>
          <p:cNvPicPr/>
          <p:nvPr/>
        </p:nvPicPr>
        <p:blipFill>
          <a:blip r:embed="rId3" cstate="print"/>
          <a:srcRect/>
          <a:stretch>
            <a:fillRect/>
          </a:stretch>
        </p:blipFill>
        <p:spPr bwMode="auto">
          <a:xfrm>
            <a:off x="3352800" y="857250"/>
            <a:ext cx="2113280" cy="2571750"/>
          </a:xfrm>
          <a:prstGeom prst="rect">
            <a:avLst/>
          </a:prstGeom>
          <a:noFill/>
          <a:ln w="9525">
            <a:noFill/>
            <a:miter lim="800000"/>
            <a:headEnd/>
            <a:tailEnd/>
          </a:ln>
        </p:spPr>
      </p:pic>
      <p:sp>
        <p:nvSpPr>
          <p:cNvPr id="6" name="Rectangle 5"/>
          <p:cNvSpPr/>
          <p:nvPr/>
        </p:nvSpPr>
        <p:spPr>
          <a:xfrm>
            <a:off x="3202233" y="0"/>
            <a:ext cx="2739533" cy="769441"/>
          </a:xfrm>
          <a:prstGeom prst="rect">
            <a:avLst/>
          </a:prstGeom>
        </p:spPr>
        <p:txBody>
          <a:bodyPr wrap="none">
            <a:spAutoFit/>
          </a:bodyPr>
          <a:lstStyle/>
          <a:p>
            <a:pPr algn="ctr"/>
            <a:r>
              <a:rPr lang="en-US" sz="4400" dirty="0" smtClean="0">
                <a:latin typeface="Rockwell" pitchFamily="18" charset="0"/>
              </a:rPr>
              <a:t>Example: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6629400"/>
          </a:xfrm>
        </p:spPr>
        <p:txBody>
          <a:bodyPr>
            <a:normAutofit/>
          </a:bodyPr>
          <a:lstStyle/>
          <a:p>
            <a:pPr algn="l"/>
            <a:r>
              <a:rPr lang="en-US" sz="3600" dirty="0" smtClean="0">
                <a:latin typeface="Rockwell" pitchFamily="18" charset="0"/>
                <a:hlinkClick r:id="rId2" action="ppaction://hlinkfile"/>
              </a:rPr>
              <a:t>teacher made book name </a:t>
            </a:r>
            <a:r>
              <a:rPr lang="en-US" sz="3600" dirty="0" err="1" smtClean="0">
                <a:latin typeface="Rockwell" pitchFamily="18" charset="0"/>
                <a:hlinkClick r:id="rId2" action="ppaction://hlinkfile"/>
              </a:rPr>
              <a:t>name</a:t>
            </a:r>
            <a:r>
              <a:rPr lang="en-US" sz="3600" dirty="0" smtClean="0">
                <a:latin typeface="Rockwell" pitchFamily="18" charset="0"/>
                <a:hlinkClick r:id="rId2" action="ppaction://hlinkfile"/>
              </a:rPr>
              <a:t> who do you see.docx</a:t>
            </a:r>
            <a:endParaRPr lang="en-US" sz="3600" dirty="0">
              <a:latin typeface="Rockwell" pitchFamily="18" charset="0"/>
            </a:endParaRPr>
          </a:p>
        </p:txBody>
      </p:sp>
      <p:sp>
        <p:nvSpPr>
          <p:cNvPr id="4" name="Rectangle 3"/>
          <p:cNvSpPr/>
          <p:nvPr/>
        </p:nvSpPr>
        <p:spPr>
          <a:xfrm>
            <a:off x="304800" y="76200"/>
            <a:ext cx="8305800" cy="2800767"/>
          </a:xfrm>
          <a:prstGeom prst="rect">
            <a:avLst/>
          </a:prstGeom>
        </p:spPr>
        <p:txBody>
          <a:bodyPr wrap="square">
            <a:spAutoFit/>
          </a:bodyPr>
          <a:lstStyle/>
          <a:p>
            <a:pPr algn="ctr"/>
            <a:r>
              <a:rPr lang="en-US" sz="4400" dirty="0" smtClean="0">
                <a:latin typeface="Rockwell" pitchFamily="18" charset="0"/>
              </a:rPr>
              <a:t>Example: </a:t>
            </a:r>
          </a:p>
          <a:p>
            <a:pPr algn="ctr"/>
            <a:endParaRPr lang="en-US" sz="4400" dirty="0" smtClean="0">
              <a:latin typeface="Rockwell" pitchFamily="18" charset="0"/>
            </a:endParaRPr>
          </a:p>
          <a:p>
            <a:pPr algn="ctr"/>
            <a:r>
              <a:rPr lang="en-US" sz="4400" i="1" dirty="0" smtClean="0">
                <a:latin typeface="Rockwell" pitchFamily="18" charset="0"/>
              </a:rPr>
              <a:t>Text innovation from Brown Bear, Brown Bear by Bill Martin Jr. </a:t>
            </a:r>
            <a:endParaRPr lang="en-US" sz="4400" i="1" dirty="0"/>
          </a:p>
        </p:txBody>
      </p:sp>
      <p:pic>
        <p:nvPicPr>
          <p:cNvPr id="15362" name="Picture 2" descr="Brown bear, brown bear, what do you see? [Book]"/>
          <p:cNvPicPr>
            <a:picLocks noChangeAspect="1" noChangeArrowheads="1"/>
          </p:cNvPicPr>
          <p:nvPr/>
        </p:nvPicPr>
        <p:blipFill>
          <a:blip r:embed="rId3" cstate="print"/>
          <a:srcRect/>
          <a:stretch>
            <a:fillRect/>
          </a:stretch>
        </p:blipFill>
        <p:spPr bwMode="auto">
          <a:xfrm>
            <a:off x="6553200" y="4343400"/>
            <a:ext cx="1724025" cy="209550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Julie\AppData\Local\Microsoft\Windows\Temporary Internet Files\Content.IE5\DMDRJL3B\MC900124093[1].wmf"/>
          <p:cNvPicPr>
            <a:picLocks noChangeAspect="1" noChangeArrowheads="1"/>
          </p:cNvPicPr>
          <p:nvPr/>
        </p:nvPicPr>
        <p:blipFill>
          <a:blip r:embed="rId2" cstate="print"/>
          <a:srcRect/>
          <a:stretch>
            <a:fillRect/>
          </a:stretch>
        </p:blipFill>
        <p:spPr bwMode="auto">
          <a:xfrm>
            <a:off x="609600" y="-11509"/>
            <a:ext cx="7543800" cy="3135709"/>
          </a:xfrm>
          <a:prstGeom prst="rect">
            <a:avLst/>
          </a:prstGeom>
          <a:noFill/>
        </p:spPr>
      </p:pic>
      <p:sp>
        <p:nvSpPr>
          <p:cNvPr id="2" name="Title 1"/>
          <p:cNvSpPr>
            <a:spLocks noGrp="1"/>
          </p:cNvSpPr>
          <p:nvPr>
            <p:ph type="title"/>
          </p:nvPr>
        </p:nvSpPr>
        <p:spPr>
          <a:xfrm>
            <a:off x="381000" y="990600"/>
            <a:ext cx="8382000" cy="6629400"/>
          </a:xfrm>
        </p:spPr>
        <p:txBody>
          <a:bodyPr>
            <a:normAutofit/>
          </a:bodyPr>
          <a:lstStyle/>
          <a:p>
            <a:pPr algn="l"/>
            <a:r>
              <a:rPr lang="en-US" sz="3600" dirty="0" smtClean="0">
                <a:latin typeface="Rockwell" pitchFamily="18" charset="0"/>
                <a:hlinkClick r:id="rId3" action="ppaction://hlinkfile"/>
              </a:rPr>
              <a:t/>
            </a:r>
            <a:br>
              <a:rPr lang="en-US" sz="3600" dirty="0" smtClean="0">
                <a:latin typeface="Rockwell" pitchFamily="18" charset="0"/>
                <a:hlinkClick r:id="rId3" action="ppaction://hlinkfile"/>
              </a:rPr>
            </a:br>
            <a:r>
              <a:rPr lang="en-US" sz="3600" dirty="0" smtClean="0">
                <a:latin typeface="Rockwell" pitchFamily="18" charset="0"/>
                <a:hlinkClick r:id="rId3" action="ppaction://hlinkfile"/>
              </a:rPr>
              <a:t>Examples of book ideas with pictures from your environment.rtf</a:t>
            </a: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
            </a:r>
            <a:br>
              <a:rPr lang="en-US" sz="3600" dirty="0" smtClean="0">
                <a:latin typeface="Rockwell" pitchFamily="18" charset="0"/>
              </a:rPr>
            </a:br>
            <a:r>
              <a:rPr lang="en-US" sz="3600" dirty="0" smtClean="0">
                <a:latin typeface="Rockwell" pitchFamily="18" charset="0"/>
              </a:rPr>
              <a:t>Use alliteration:  Julie likes juice. </a:t>
            </a:r>
            <a:endParaRPr lang="en-US" sz="3600" dirty="0">
              <a:latin typeface="Rockwell" pitchFamily="18" charset="0"/>
            </a:endParaRPr>
          </a:p>
        </p:txBody>
      </p:sp>
      <p:sp>
        <p:nvSpPr>
          <p:cNvPr id="4" name="Rectangle 3"/>
          <p:cNvSpPr/>
          <p:nvPr/>
        </p:nvSpPr>
        <p:spPr>
          <a:xfrm>
            <a:off x="381000" y="475833"/>
            <a:ext cx="8305800" cy="2677656"/>
          </a:xfrm>
          <a:prstGeom prst="rect">
            <a:avLst/>
          </a:prstGeom>
        </p:spPr>
        <p:txBody>
          <a:bodyPr wrap="square">
            <a:spAutoFit/>
          </a:bodyPr>
          <a:lstStyle/>
          <a:p>
            <a:pPr algn="ctr"/>
            <a:endParaRPr lang="en-US" sz="1200" dirty="0" smtClean="0">
              <a:latin typeface="Rockwell" pitchFamily="18" charset="0"/>
            </a:endParaRPr>
          </a:p>
          <a:p>
            <a:pPr algn="ctr"/>
            <a:endParaRPr lang="en-US" sz="1200" dirty="0" smtClean="0">
              <a:latin typeface="Rockwell" pitchFamily="18" charset="0"/>
            </a:endParaRPr>
          </a:p>
          <a:p>
            <a:pPr algn="ctr"/>
            <a:r>
              <a:rPr lang="en-US" sz="4400" b="1" dirty="0" smtClean="0">
                <a:latin typeface="Rockwell" pitchFamily="18" charset="0"/>
              </a:rPr>
              <a:t>Example</a:t>
            </a:r>
            <a:r>
              <a:rPr lang="en-US" sz="4400" b="1" dirty="0" smtClean="0">
                <a:latin typeface="Rockwell" pitchFamily="18" charset="0"/>
              </a:rPr>
              <a:t>: </a:t>
            </a:r>
            <a:endParaRPr lang="en-US" sz="4400" b="1" dirty="0" smtClean="0">
              <a:latin typeface="Rockwell" pitchFamily="18" charset="0"/>
            </a:endParaRPr>
          </a:p>
          <a:p>
            <a:pPr algn="ctr"/>
            <a:endParaRPr lang="en-US" sz="1200" dirty="0" smtClean="0">
              <a:latin typeface="Rockwell" pitchFamily="18" charset="0"/>
            </a:endParaRPr>
          </a:p>
          <a:p>
            <a:pPr algn="ctr"/>
            <a:r>
              <a:rPr lang="en-US" sz="4400" dirty="0" smtClean="0">
                <a:latin typeface="Rockwell" pitchFamily="18" charset="0"/>
              </a:rPr>
              <a:t>What do you like? </a:t>
            </a:r>
            <a:endParaRPr lang="en-US" sz="4400" dirty="0" smtClean="0">
              <a:latin typeface="Rockwell" pitchFamily="18" charset="0"/>
            </a:endParaRPr>
          </a:p>
          <a:p>
            <a:pPr algn="ctr"/>
            <a:endParaRPr lang="en-US" sz="4400" dirty="0" smtClean="0">
              <a:latin typeface="Rockwell"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254</Words>
  <Application>Microsoft Office PowerPoint</Application>
  <PresentationFormat>On-screen Show (4:3)</PresentationFormat>
  <Paragraphs>52</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“That’s Me!” Using Technology to  Increase Literacy</vt:lpstr>
      <vt:lpstr>Goal:   Motivate students to love reading by inspiring you to create meaningful texts.  </vt:lpstr>
      <vt:lpstr>“An infant’s brain thrives on words: feed her as many as you can.”   (Phillips 1997)</vt:lpstr>
      <vt:lpstr>   Students Learn:   Reading is important.  Words are “talk” written down.  Words in a story are the same each time.  (called print stability)  “Book Talk” (ex. The End)  Concepts of Print: top to bottom, left to   right, spacing, punctuation  Expression, fluency, confidence, motivation to read and ENJOYMENT!  </vt:lpstr>
      <vt:lpstr> Allows you to create your own texts that are personal, have meaning and motivate students.   Easy!  Once you know how!   Professional  Saves time </vt:lpstr>
      <vt:lpstr>~Digital camera  ~Word Processor (ex. Word or Notes) ~Printer (color is nice, but not necessary) ~Card Stock  ~Packing tape or something to bind books  (examples: yarn, rings, comb binder, etc.)  ~Laminator (nice, but not necessary)</vt:lpstr>
      <vt:lpstr>Who took the cookie.docx</vt:lpstr>
      <vt:lpstr>teacher made book name name who do you see.docx</vt:lpstr>
      <vt:lpstr> Examples of book ideas with pictures from your environment.rtf  Use alliteration:  Julie likes juice. </vt:lpstr>
      <vt:lpstr>Decide which book you are creating.  Take pictures of students.  Upload photos to computer.  SAVE photos where you can find them! Open word processor.  Type text and insert photos.  Print and bind!  READ, READ, READ!!!      </vt:lpstr>
      <vt:lpstr>Two Options:   1.  Connect camera to computer using USB cord.   2. Insert Scan Disc memory card in computer. </vt:lpstr>
      <vt:lpstr>Select “Import”   Select destination for pictures.  VERY  important!    Save photos.    Not necessary to rename each picture, but could be helpful. </vt:lpstr>
      <vt:lpstr>Pictures are inserted individually.   Select “Insert”   then “Picture”  find file, select picture, click “Insert” </vt:lpstr>
      <vt:lpstr>Click on the picture. Boxes will be around picture when it is selected.  Use the boxes to resize the picture.   Select format to crop picture. Cropping allows you to remove part of the picture.   Example:  </vt:lpstr>
      <vt:lpstr>Make margins small (0.3 top, left, right, and bottom)  Make your font big! (around 42 depending on the amount of text and size of picture.)    Use repetitive text for easy reading.  Students should be able to pseudo-read (pretend read) the book.   Limit amount of text and objects on each page.  Make your books reader friendly!  </vt:lpstr>
      <vt:lpstr>Copy and paste pages to save time.    Use clipart from online or your computer to create pages in your books.   To move photos select picture when you see the “four arrows” then drag to new position. </vt:lpstr>
      <vt:lpstr>Don’t limit yourself to BOOKS!   Try these other ITEMS:  puzzles, name match, memory,  “I spy” somebody’s name or picture    Makes great gifts!  Excellent Public Relations opportunity for Websites, Brochures, etc. (always make sure you have permission to use photos) </vt:lpstr>
      <vt:lpstr>http://www.dltk-teach.com/minibooks/index.htm  lots of free printable minibooks,  some you can customize </vt:lpstr>
      <vt:lpstr>Please feel free to contact me or share new ideas:  juliequast@hotmail.com   Checkout my wikispace for information from today’s session: http://thereadinglady.wikispaces.com/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“That’s Me!” Using Technology to  Increase Literacy</dc:title>
  <dc:creator>Julie</dc:creator>
  <cp:lastModifiedBy>Julie</cp:lastModifiedBy>
  <cp:revision>45</cp:revision>
  <dcterms:created xsi:type="dcterms:W3CDTF">2010-07-19T01:19:14Z</dcterms:created>
  <dcterms:modified xsi:type="dcterms:W3CDTF">2010-07-30T20:05:19Z</dcterms:modified>
</cp:coreProperties>
</file>